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9"/>
  </p:notesMasterIdLst>
  <p:handoutMasterIdLst>
    <p:handoutMasterId r:id="rId60"/>
  </p:handoutMasterIdLst>
  <p:sldIdLst>
    <p:sldId id="257" r:id="rId2"/>
    <p:sldId id="422" r:id="rId3"/>
    <p:sldId id="334" r:id="rId4"/>
    <p:sldId id="338" r:id="rId5"/>
    <p:sldId id="424" r:id="rId6"/>
    <p:sldId id="260" r:id="rId7"/>
    <p:sldId id="261" r:id="rId8"/>
    <p:sldId id="262" r:id="rId9"/>
    <p:sldId id="263" r:id="rId10"/>
    <p:sldId id="264" r:id="rId11"/>
    <p:sldId id="265" r:id="rId12"/>
    <p:sldId id="266" r:id="rId13"/>
    <p:sldId id="425" r:id="rId14"/>
    <p:sldId id="426" r:id="rId15"/>
    <p:sldId id="427" r:id="rId16"/>
    <p:sldId id="268" r:id="rId17"/>
    <p:sldId id="269" r:id="rId18"/>
    <p:sldId id="270" r:id="rId19"/>
    <p:sldId id="300" r:id="rId20"/>
    <p:sldId id="307" r:id="rId21"/>
    <p:sldId id="428" r:id="rId22"/>
    <p:sldId id="429" r:id="rId23"/>
    <p:sldId id="524" r:id="rId24"/>
    <p:sldId id="525" r:id="rId25"/>
    <p:sldId id="526" r:id="rId26"/>
    <p:sldId id="528" r:id="rId27"/>
    <p:sldId id="529" r:id="rId28"/>
    <p:sldId id="573" r:id="rId29"/>
    <p:sldId id="575" r:id="rId30"/>
    <p:sldId id="576" r:id="rId31"/>
    <p:sldId id="577" r:id="rId32"/>
    <p:sldId id="578" r:id="rId33"/>
    <p:sldId id="590" r:id="rId34"/>
    <p:sldId id="579" r:id="rId35"/>
    <p:sldId id="580" r:id="rId36"/>
    <p:sldId id="574" r:id="rId37"/>
    <p:sldId id="431" r:id="rId38"/>
    <p:sldId id="434" r:id="rId39"/>
    <p:sldId id="589" r:id="rId40"/>
    <p:sldId id="436" r:id="rId41"/>
    <p:sldId id="437" r:id="rId42"/>
    <p:sldId id="438" r:id="rId43"/>
    <p:sldId id="439" r:id="rId44"/>
    <p:sldId id="581" r:id="rId45"/>
    <p:sldId id="273" r:id="rId46"/>
    <p:sldId id="274" r:id="rId47"/>
    <p:sldId id="275" r:id="rId48"/>
    <p:sldId id="276" r:id="rId49"/>
    <p:sldId id="277" r:id="rId50"/>
    <p:sldId id="278" r:id="rId51"/>
    <p:sldId id="582" r:id="rId52"/>
    <p:sldId id="583" r:id="rId53"/>
    <p:sldId id="584" r:id="rId54"/>
    <p:sldId id="585" r:id="rId55"/>
    <p:sldId id="586" r:id="rId56"/>
    <p:sldId id="587" r:id="rId57"/>
    <p:sldId id="423" r:id="rId58"/>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652"/>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70" autoAdjust="0"/>
    <p:restoredTop sz="95840" autoAdjust="0"/>
  </p:normalViewPr>
  <p:slideViewPr>
    <p:cSldViewPr>
      <p:cViewPr varScale="1">
        <p:scale>
          <a:sx n="107" d="100"/>
          <a:sy n="107" d="100"/>
        </p:scale>
        <p:origin x="1768"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9" d="100"/>
          <a:sy n="89" d="100"/>
        </p:scale>
        <p:origin x="-3780" y="-96"/>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wis, Gareth" userId="0ca0577c-2ada-4abb-9a17-e7a804bbaaa5" providerId="ADAL" clId="{8D276DEB-9ECF-474F-8641-C8D9886C5626}"/>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6661" tIns="48331" rIns="96661" bIns="48331" rtlCol="0"/>
          <a:lstStyle>
            <a:lvl1pPr algn="r">
              <a:defRPr sz="1300"/>
            </a:lvl1pPr>
          </a:lstStyle>
          <a:p>
            <a:fld id="{134C908B-E4CF-4B88-8994-49C91B4DAC10}" type="datetimeFigureOut">
              <a:rPr lang="en-US" smtClean="0"/>
              <a:pPr/>
              <a:t>9/28/19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6661" tIns="48331" rIns="96661" bIns="48331" rtlCol="0" anchor="b"/>
          <a:lstStyle>
            <a:lvl1pPr algn="r">
              <a:defRPr sz="1300"/>
            </a:lvl1pPr>
          </a:lstStyle>
          <a:p>
            <a:fld id="{1CFF5FC9-B884-410C-B0A2-C7EE28A7AE27}"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tiff>
</file>

<file path=ppt/media/image14.tif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138"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427" y="0"/>
            <a:ext cx="3170138" cy="480060"/>
          </a:xfrm>
          <a:prstGeom prst="rect">
            <a:avLst/>
          </a:prstGeom>
        </p:spPr>
        <p:txBody>
          <a:bodyPr vert="horz" lIns="91440" tIns="45720" rIns="91440" bIns="45720" rtlCol="0"/>
          <a:lstStyle>
            <a:lvl1pPr algn="r">
              <a:defRPr sz="1200"/>
            </a:lvl1pPr>
          </a:lstStyle>
          <a:p>
            <a:fld id="{FCD4ED34-E2A7-4A73-B53B-08CB721EE63F}" type="datetimeFigureOut">
              <a:rPr lang="en-US" smtClean="0"/>
              <a:pPr/>
              <a:t>9/28/19</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194" y="4560571"/>
            <a:ext cx="5852814" cy="43205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119650"/>
            <a:ext cx="3170138"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427" y="9119650"/>
            <a:ext cx="3170138" cy="480060"/>
          </a:xfrm>
          <a:prstGeom prst="rect">
            <a:avLst/>
          </a:prstGeom>
        </p:spPr>
        <p:txBody>
          <a:bodyPr vert="horz" lIns="91440" tIns="45720" rIns="91440" bIns="45720" rtlCol="0" anchor="b"/>
          <a:lstStyle>
            <a:lvl1pPr algn="r">
              <a:defRPr sz="1200"/>
            </a:lvl1pPr>
          </a:lstStyle>
          <a:p>
            <a:fld id="{C59D3C0C-B4B3-4CD4-8ABD-56A2DBF64D39}"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9/28/19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634082"/>
          </a:xfrm>
          <a:prstGeom prst="rect">
            <a:avLst/>
          </a:prstGeom>
        </p:spPr>
        <p:txBody>
          <a:bodyPr/>
          <a:lstStyle>
            <a:lvl1pPr>
              <a:defRPr sz="2400"/>
            </a:lvl1pPr>
          </a:lstStyle>
          <a:p>
            <a:r>
              <a:rPr lang="en-US" dirty="0"/>
              <a:t> </a:t>
            </a:r>
          </a:p>
        </p:txBody>
      </p:sp>
      <p:sp>
        <p:nvSpPr>
          <p:cNvPr id="3" name="Content Placeholder 2"/>
          <p:cNvSpPr>
            <a:spLocks noGrp="1"/>
          </p:cNvSpPr>
          <p:nvPr>
            <p:ph idx="1"/>
          </p:nvPr>
        </p:nvSpPr>
        <p:spPr>
          <a:xfrm>
            <a:off x="457200" y="548680"/>
            <a:ext cx="8229600" cy="5217443"/>
          </a:xfrm>
        </p:spPr>
        <p:txBody>
          <a:bodyPr/>
          <a:lstStyle>
            <a:lvl5pPr>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Dd</a:t>
            </a:r>
            <a:endParaRPr lang="en-US" dirty="0"/>
          </a:p>
          <a:p>
            <a:pPr lvl="6"/>
            <a:r>
              <a:rPr lang="en-US" dirty="0"/>
              <a:t>Ss</a:t>
            </a:r>
          </a:p>
          <a:p>
            <a:pPr lvl="7"/>
            <a:r>
              <a:rPr lang="en-US" dirty="0" err="1"/>
              <a:t>Sss</a:t>
            </a:r>
            <a:endParaRPr lang="en-US" dirty="0"/>
          </a:p>
          <a:p>
            <a:pPr lvl="8"/>
            <a:r>
              <a:rPr lang="en-US" dirty="0" err="1"/>
              <a:t>sss</a:t>
            </a:r>
            <a:endParaRPr lang="en-US" dirty="0"/>
          </a:p>
        </p:txBody>
      </p:sp>
      <p:sp>
        <p:nvSpPr>
          <p:cNvPr id="4" name="Date Placeholder 3"/>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grpSp>
        <p:nvGrpSpPr>
          <p:cNvPr id="9" name="Group 8"/>
          <p:cNvGrpSpPr/>
          <p:nvPr userDrawn="1"/>
        </p:nvGrpSpPr>
        <p:grpSpPr>
          <a:xfrm>
            <a:off x="0" y="0"/>
            <a:ext cx="9144000" cy="548680"/>
            <a:chOff x="-1620688" y="1916832"/>
            <a:chExt cx="14306550" cy="800100"/>
          </a:xfrm>
        </p:grpSpPr>
        <p:pic>
          <p:nvPicPr>
            <p:cNvPr id="130050"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2" cstate="print"/>
            <a:srcRect/>
            <a:stretch>
              <a:fillRect/>
            </a:stretch>
          </p:blipFill>
          <p:spPr bwMode="auto">
            <a:xfrm>
              <a:off x="-1620688" y="1916832"/>
              <a:ext cx="14306550" cy="800100"/>
            </a:xfrm>
            <a:prstGeom prst="rect">
              <a:avLst/>
            </a:prstGeom>
            <a:noFill/>
          </p:spPr>
        </p:pic>
        <p:pic>
          <p:nvPicPr>
            <p:cNvPr id="130052"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3" cstate="print"/>
            <a:srcRect/>
            <a:stretch>
              <a:fillRect/>
            </a:stretch>
          </p:blipFill>
          <p:spPr bwMode="auto">
            <a:xfrm>
              <a:off x="-1476672" y="2060848"/>
              <a:ext cx="1952625" cy="495301"/>
            </a:xfrm>
            <a:prstGeom prst="rect">
              <a:avLst/>
            </a:prstGeom>
            <a:noFill/>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9/28/19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9/28/19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265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548680"/>
            <a:ext cx="8229600" cy="5217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defRPr>
            </a:lvl1pPr>
          </a:lstStyle>
          <a:p>
            <a:fld id="{24C0EDFE-3590-4448-BF7B-7FB41E82085F}" type="datetimeFigureOut">
              <a:rPr lang="en-US" smtClean="0"/>
              <a:pPr/>
              <a:t>9/28/19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defRPr>
            </a:lvl1pPr>
          </a:lstStyle>
          <a:p>
            <a:fld id="{FE1D0B7D-7BE0-4891-9E11-545C87EA395C}" type="slidenum">
              <a:rPr lang="en-US" smtClean="0"/>
              <a:pPr/>
              <a:t>‹#›</a:t>
            </a:fld>
            <a:endParaRPr lang="en-US" dirty="0"/>
          </a:p>
        </p:txBody>
      </p:sp>
      <p:grpSp>
        <p:nvGrpSpPr>
          <p:cNvPr id="8" name="Group 7"/>
          <p:cNvGrpSpPr/>
          <p:nvPr userDrawn="1"/>
        </p:nvGrpSpPr>
        <p:grpSpPr>
          <a:xfrm>
            <a:off x="0" y="0"/>
            <a:ext cx="9144000" cy="548680"/>
            <a:chOff x="-1620688" y="1916832"/>
            <a:chExt cx="14306550" cy="800100"/>
          </a:xfrm>
        </p:grpSpPr>
        <p:pic>
          <p:nvPicPr>
            <p:cNvPr id="9"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13" cstate="print"/>
            <a:srcRect/>
            <a:stretch>
              <a:fillRect/>
            </a:stretch>
          </p:blipFill>
          <p:spPr bwMode="auto">
            <a:xfrm>
              <a:off x="-1620688" y="1916832"/>
              <a:ext cx="14306550" cy="800100"/>
            </a:xfrm>
            <a:prstGeom prst="rect">
              <a:avLst/>
            </a:prstGeom>
            <a:noFill/>
          </p:spPr>
        </p:pic>
        <p:pic>
          <p:nvPicPr>
            <p:cNvPr id="10"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14" cstate="print"/>
            <a:srcRect/>
            <a:stretch>
              <a:fillRect/>
            </a:stretch>
          </p:blipFill>
          <p:spPr bwMode="auto">
            <a:xfrm>
              <a:off x="-1476672" y="2060848"/>
              <a:ext cx="1952625" cy="495301"/>
            </a:xfrm>
            <a:prstGeom prst="rect">
              <a:avLst/>
            </a:prstGeom>
            <a:noFill/>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linkedin.com/in/bmoiny/" TargetMode="External"/><Relationship Id="rId2" Type="http://schemas.openxmlformats.org/officeDocument/2006/relationships/hyperlink" Target="https://www.linkedin.com/in/dimitrisgkoris/" TargetMode="External"/><Relationship Id="rId1" Type="http://schemas.openxmlformats.org/officeDocument/2006/relationships/slideLayout" Target="../slideLayouts/slideLayout2.xml"/><Relationship Id="rId5" Type="http://schemas.openxmlformats.org/officeDocument/2006/relationships/hyperlink" Target="https://www.linkedin.com/in/sarah-m-panzu-94978155/" TargetMode="External"/><Relationship Id="rId4" Type="http://schemas.openxmlformats.org/officeDocument/2006/relationships/hyperlink" Target="https://www.linkedin.com/in/andrew-lindsay-6218711/"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16personalities.com/enfp-personality"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en.wikipedia.org/wiki/Team_Role_Inventories#Belbin_Team_Rol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hyperlink" Target="https://www.accipio.com/eleadership/mod/wiki/view.php?id=1773"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www.cwjobs.co.uk/" TargetMode="External"/><Relationship Id="rId3" Type="http://schemas.openxmlformats.org/officeDocument/2006/relationships/hyperlink" Target="http://www.amiqus.com/" TargetMode="External"/><Relationship Id="rId7" Type="http://schemas.openxmlformats.org/officeDocument/2006/relationships/hyperlink" Target="http://www.aswift.com/" TargetMode="External"/><Relationship Id="rId2" Type="http://schemas.openxmlformats.org/officeDocument/2006/relationships/hyperlink" Target="http://www.gamesindustry.biz/jobs" TargetMode="External"/><Relationship Id="rId1" Type="http://schemas.openxmlformats.org/officeDocument/2006/relationships/slideLayout" Target="../slideLayouts/slideLayout2.xml"/><Relationship Id="rId6" Type="http://schemas.openxmlformats.org/officeDocument/2006/relationships/hyperlink" Target="http://www.linkedin.com/" TargetMode="External"/><Relationship Id="rId11" Type="http://schemas.openxmlformats.org/officeDocument/2006/relationships/hyperlink" Target="https://jobs.theguardian.com/" TargetMode="External"/><Relationship Id="rId5" Type="http://schemas.openxmlformats.org/officeDocument/2006/relationships/hyperlink" Target="http://www.gamesjobsdirect.com/" TargetMode="External"/><Relationship Id="rId10" Type="http://schemas.openxmlformats.org/officeDocument/2006/relationships/hyperlink" Target="http://www.stackoverflow.com/jobs" TargetMode="External"/><Relationship Id="rId4" Type="http://schemas.openxmlformats.org/officeDocument/2006/relationships/hyperlink" Target="http://www.opmjobs.com/" TargetMode="External"/><Relationship Id="rId9" Type="http://schemas.openxmlformats.org/officeDocument/2006/relationships/hyperlink" Target="http://www.softwarecornwall.org/jobs-2/" TargetMode="External"/></Relationships>
</file>

<file path=ppt/slides/_rels/slide4.xml.rels><?xml version="1.0" encoding="UTF-8" standalone="yes"?>
<Relationships xmlns="http://schemas.openxmlformats.org/package/2006/relationships"><Relationship Id="rId2" Type="http://schemas.openxmlformats.org/officeDocument/2006/relationships/hyperlink" Target="https://www.linkedin.com/in/garethlewis/"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targetjobs.co.uk/careers-advice/career-planning/273051-the-top-10-skills-thatll-get-you-a-job-when-you-graduate"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UF8uR6Z6KLc"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42" name="Picture 6" descr="https://lh5.googleusercontent.com/Y1PJKzfCw_Vbm4aUYsdu7nB9OUrvPWyygukEEw1wtNy2K27lzX8JMaZtWut6Y9W9RZMRVJlWDWNoS187dkSVfanRPyNjt02bj5eaRz8tu4MCPa8ir7Xz5zkflA2R5DgKHmrBSB38OGY"/>
          <p:cNvPicPr>
            <a:picLocks noChangeAspect="1" noChangeArrowheads="1"/>
          </p:cNvPicPr>
          <p:nvPr/>
        </p:nvPicPr>
        <p:blipFill>
          <a:blip r:embed="rId2" cstate="print"/>
          <a:srcRect/>
          <a:stretch>
            <a:fillRect/>
          </a:stretch>
        </p:blipFill>
        <p:spPr bwMode="auto">
          <a:xfrm>
            <a:off x="-6674" y="-27384"/>
            <a:ext cx="9155436" cy="2432103"/>
          </a:xfrm>
          <a:prstGeom prst="rect">
            <a:avLst/>
          </a:prstGeom>
          <a:noFill/>
        </p:spPr>
      </p:pic>
      <p:pic>
        <p:nvPicPr>
          <p:cNvPr id="116743" name="Picture 7" descr="https://lh6.googleusercontent.com/zdVc9a5gHTae7VrNZXI-q1ppY_MB-A5E0D9tYeaTzS_J8WpeXmeCckgzMl1HBcBx2QhpYTWpg0itQQr7s2_SSoZLOBtFCT-hS88g6d1VgzdKSwHnDr7cgVAls-Wfe6UOMMUQ6zJYN1w"/>
          <p:cNvPicPr>
            <a:picLocks noChangeAspect="1" noChangeArrowheads="1"/>
          </p:cNvPicPr>
          <p:nvPr/>
        </p:nvPicPr>
        <p:blipFill>
          <a:blip r:embed="rId3" cstate="print"/>
          <a:srcRect/>
          <a:stretch>
            <a:fillRect/>
          </a:stretch>
        </p:blipFill>
        <p:spPr bwMode="auto">
          <a:xfrm>
            <a:off x="1062038" y="-3773488"/>
            <a:ext cx="552450" cy="476250"/>
          </a:xfrm>
          <a:prstGeom prst="rect">
            <a:avLst/>
          </a:prstGeom>
          <a:noFill/>
        </p:spPr>
      </p:pic>
      <p:pic>
        <p:nvPicPr>
          <p:cNvPr id="116744" name="Picture 8" descr="https://lh6.googleusercontent.com/01jnqT7hbUAXilROkmEGhMHPWGXGnb_E4d-CVxRs-gsBNijqtJxS7NgAhYugiMVWFdYQ_xEJJWOLYPKR1YByNNmaFeVTUjYIenIb_WZqVRmnO4D98yKmpSEpB0--9-K-xTHdCTwOxfE"/>
          <p:cNvPicPr>
            <a:picLocks noChangeAspect="1" noChangeArrowheads="1"/>
          </p:cNvPicPr>
          <p:nvPr/>
        </p:nvPicPr>
        <p:blipFill>
          <a:blip r:embed="rId4" cstate="print"/>
          <a:srcRect/>
          <a:stretch>
            <a:fillRect/>
          </a:stretch>
        </p:blipFill>
        <p:spPr bwMode="auto">
          <a:xfrm>
            <a:off x="155575" y="2492896"/>
            <a:ext cx="1301817" cy="330217"/>
          </a:xfrm>
          <a:prstGeom prst="rect">
            <a:avLst/>
          </a:prstGeom>
          <a:noFill/>
        </p:spPr>
      </p:pic>
      <p:sp>
        <p:nvSpPr>
          <p:cNvPr id="13" name="Rectangle 12"/>
          <p:cNvSpPr/>
          <p:nvPr/>
        </p:nvSpPr>
        <p:spPr>
          <a:xfrm>
            <a:off x="3851920" y="6211669"/>
            <a:ext cx="5292080" cy="830997"/>
          </a:xfrm>
          <a:prstGeom prst="rect">
            <a:avLst/>
          </a:prstGeom>
        </p:spPr>
        <p:txBody>
          <a:bodyPr wrap="square">
            <a:spAutoFit/>
          </a:bodyPr>
          <a:lstStyle/>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GAM340: Professional Practice</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BA(Hons) Game Development</a:t>
            </a: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p:txBody>
      </p:sp>
      <p:sp>
        <p:nvSpPr>
          <p:cNvPr id="116741" name="Rectangle 5"/>
          <p:cNvSpPr>
            <a:spLocks noChangeArrowheads="1"/>
          </p:cNvSpPr>
          <p:nvPr/>
        </p:nvSpPr>
        <p:spPr bwMode="auto">
          <a:xfrm>
            <a:off x="251520" y="4006805"/>
            <a:ext cx="8712968" cy="147732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lgn="r" fontAlgn="base">
              <a:spcBef>
                <a:spcPct val="0"/>
              </a:spcBef>
              <a:spcAft>
                <a:spcPct val="0"/>
              </a:spcAft>
            </a:pPr>
            <a:r>
              <a:rPr kumimoji="0" lang="en-US" sz="3600" b="0" i="0" u="none" strike="noStrike" cap="none" normalizeH="0" baseline="0" dirty="0">
                <a:ln>
                  <a:noFill/>
                </a:ln>
                <a:solidFill>
                  <a:srgbClr val="FFFFFF"/>
                </a:solidFill>
                <a:effectLst/>
                <a:latin typeface="Calibri" pitchFamily="34" charset="0"/>
                <a:cs typeface="Calibri" pitchFamily="34" charset="0"/>
              </a:rPr>
              <a:t>Lecture 2</a:t>
            </a:r>
            <a:r>
              <a:rPr lang="en-US" sz="3600" dirty="0">
                <a:solidFill>
                  <a:srgbClr val="FFFFFF"/>
                </a:solidFill>
                <a:latin typeface="Calibri" pitchFamily="34" charset="0"/>
                <a:cs typeface="Calibri" pitchFamily="34" charset="0"/>
              </a:rPr>
              <a:t>:You do not have to get a job making games if you don’t want, it’s fine.</a:t>
            </a:r>
            <a:r>
              <a:rPr lang="en-GB" sz="3600" dirty="0">
                <a:solidFill>
                  <a:srgbClr val="FFFFFF"/>
                </a:solidFill>
                <a:latin typeface="Calibri" pitchFamily="34" charset="0"/>
                <a:cs typeface="Calibri" pitchFamily="34" charset="0"/>
              </a:rPr>
              <a:t> </a:t>
            </a:r>
          </a:p>
          <a:p>
            <a:pPr marL="0" marR="0" lvl="0" indent="0"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The takeaways:</a:t>
            </a:r>
          </a:p>
          <a:p>
            <a:pPr lvl="2"/>
            <a:r>
              <a:rPr lang="en-GB" dirty="0"/>
              <a:t>1. Connect the dots</a:t>
            </a:r>
          </a:p>
          <a:p>
            <a:pPr lvl="2"/>
            <a:r>
              <a:rPr lang="en-GB" dirty="0"/>
              <a:t>2. Love &amp; Loss</a:t>
            </a:r>
          </a:p>
          <a:p>
            <a:pPr lvl="3"/>
            <a:r>
              <a:rPr lang="en-GB" dirty="0"/>
              <a:t>Find what you love</a:t>
            </a:r>
          </a:p>
          <a:p>
            <a:pPr lvl="3"/>
            <a:r>
              <a:rPr lang="en-GB" dirty="0"/>
              <a:t>Don’t settle</a:t>
            </a:r>
          </a:p>
          <a:p>
            <a:pPr lvl="3"/>
            <a:r>
              <a:rPr lang="en-GB" dirty="0"/>
              <a:t>Work will fill a lot of your life, so fill it with things you love doing</a:t>
            </a:r>
          </a:p>
          <a:p>
            <a:pPr lvl="2"/>
            <a:r>
              <a:rPr lang="en-GB" dirty="0"/>
              <a:t>3. Death</a:t>
            </a:r>
          </a:p>
          <a:p>
            <a:pPr lvl="1"/>
            <a:endParaRPr lang="en-GB" dirty="0"/>
          </a:p>
        </p:txBody>
      </p:sp>
    </p:spTree>
    <p:extLst>
      <p:ext uri="{BB962C8B-B14F-4D97-AF65-F5344CB8AC3E}">
        <p14:creationId xmlns:p14="http://schemas.microsoft.com/office/powerpoint/2010/main" val="4247162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The takeaways:</a:t>
            </a:r>
          </a:p>
          <a:p>
            <a:pPr lvl="2"/>
            <a:r>
              <a:rPr lang="en-GB" dirty="0"/>
              <a:t>1. Connect the dots</a:t>
            </a:r>
          </a:p>
          <a:p>
            <a:pPr lvl="2"/>
            <a:r>
              <a:rPr lang="en-GB" dirty="0"/>
              <a:t>2. Love &amp; Loss</a:t>
            </a:r>
          </a:p>
          <a:p>
            <a:pPr lvl="2"/>
            <a:r>
              <a:rPr lang="en-GB" dirty="0"/>
              <a:t>3. Death</a:t>
            </a:r>
          </a:p>
          <a:p>
            <a:pPr lvl="3"/>
            <a:r>
              <a:rPr lang="en-GB" dirty="0"/>
              <a:t>You have nothing to lose, so follow your heart</a:t>
            </a:r>
          </a:p>
          <a:p>
            <a:pPr lvl="3"/>
            <a:r>
              <a:rPr lang="en-GB" dirty="0"/>
              <a:t>Your time is limited, don’t waste it living other’s lives</a:t>
            </a:r>
          </a:p>
          <a:p>
            <a:pPr lvl="1"/>
            <a:endParaRPr lang="en-GB" dirty="0"/>
          </a:p>
        </p:txBody>
      </p:sp>
    </p:spTree>
    <p:extLst>
      <p:ext uri="{BB962C8B-B14F-4D97-AF65-F5344CB8AC3E}">
        <p14:creationId xmlns:p14="http://schemas.microsoft.com/office/powerpoint/2010/main" val="949234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The takeaways:</a:t>
            </a:r>
          </a:p>
          <a:p>
            <a:pPr lvl="2"/>
            <a:r>
              <a:rPr lang="en-GB" dirty="0"/>
              <a:t>So, everything is connected</a:t>
            </a:r>
          </a:p>
          <a:p>
            <a:pPr lvl="3"/>
            <a:r>
              <a:rPr lang="en-GB" dirty="0"/>
              <a:t>Do things you find interesting and things should work out OK.</a:t>
            </a:r>
          </a:p>
          <a:p>
            <a:pPr lvl="3"/>
            <a:r>
              <a:rPr lang="en-GB" dirty="0"/>
              <a:t>You get to define what OK is</a:t>
            </a:r>
          </a:p>
        </p:txBody>
      </p:sp>
    </p:spTree>
    <p:extLst>
      <p:ext uri="{BB962C8B-B14F-4D97-AF65-F5344CB8AC3E}">
        <p14:creationId xmlns:p14="http://schemas.microsoft.com/office/powerpoint/2010/main" val="3439411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It’s all about money, right?</a:t>
            </a:r>
          </a:p>
          <a:p>
            <a:pPr lvl="1"/>
            <a:endParaRPr lang="en-GB" dirty="0"/>
          </a:p>
        </p:txBody>
      </p:sp>
    </p:spTree>
    <p:extLst>
      <p:ext uri="{BB962C8B-B14F-4D97-AF65-F5344CB8AC3E}">
        <p14:creationId xmlns:p14="http://schemas.microsoft.com/office/powerpoint/2010/main" val="3582956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It’s all about money, right?</a:t>
            </a:r>
          </a:p>
          <a:p>
            <a:pPr lvl="1"/>
            <a:r>
              <a:rPr lang="en-GB" dirty="0"/>
              <a:t>As grads:</a:t>
            </a:r>
          </a:p>
          <a:p>
            <a:pPr lvl="2"/>
            <a:r>
              <a:rPr lang="en-GB" dirty="0"/>
              <a:t>You’re carrying lots of debt</a:t>
            </a:r>
          </a:p>
          <a:p>
            <a:pPr lvl="2"/>
            <a:r>
              <a:rPr lang="en-GB" dirty="0"/>
              <a:t>Money is a good way of showing success</a:t>
            </a:r>
          </a:p>
          <a:p>
            <a:pPr lvl="1"/>
            <a:endParaRPr lang="en-GB" dirty="0"/>
          </a:p>
        </p:txBody>
      </p:sp>
    </p:spTree>
    <p:extLst>
      <p:ext uri="{BB962C8B-B14F-4D97-AF65-F5344CB8AC3E}">
        <p14:creationId xmlns:p14="http://schemas.microsoft.com/office/powerpoint/2010/main" val="1918540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It’s all about money, right?</a:t>
            </a:r>
          </a:p>
          <a:p>
            <a:pPr lvl="1"/>
            <a:endParaRPr lang="en-GB" dirty="0"/>
          </a:p>
          <a:p>
            <a:pPr lvl="1"/>
            <a:r>
              <a:rPr lang="en-GB" dirty="0"/>
              <a:t>Herzberg 2 factor theory</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3"/>
            <a:endParaRPr lang="en-GB" dirty="0"/>
          </a:p>
          <a:p>
            <a:pPr lvl="3"/>
            <a:r>
              <a:rPr lang="en-GB" dirty="0"/>
              <a:t>Motivators are what make people get out of bed in the morning</a:t>
            </a:r>
          </a:p>
          <a:p>
            <a:pPr lvl="3"/>
            <a:r>
              <a:rPr lang="en-GB" dirty="0"/>
              <a:t>Hygiene factors keep people at work (or push them away)</a:t>
            </a:r>
          </a:p>
          <a:p>
            <a:pPr lvl="1"/>
            <a:endParaRPr lang="en-GB" dirty="0"/>
          </a:p>
          <a:p>
            <a:pPr lvl="1"/>
            <a:endParaRPr lang="en-GB" dirty="0"/>
          </a:p>
          <a:p>
            <a:pPr lvl="1"/>
            <a:endParaRPr lang="en-GB" dirty="0"/>
          </a:p>
        </p:txBody>
      </p:sp>
      <p:pic>
        <p:nvPicPr>
          <p:cNvPr id="4" name="Picture 3">
            <a:extLst>
              <a:ext uri="{FF2B5EF4-FFF2-40B4-BE49-F238E27FC236}">
                <a16:creationId xmlns:a16="http://schemas.microsoft.com/office/drawing/2014/main" id="{090474BA-A109-574B-ACF2-9C3370A1E44E}"/>
              </a:ext>
            </a:extLst>
          </p:cNvPr>
          <p:cNvPicPr>
            <a:picLocks noChangeAspect="1"/>
          </p:cNvPicPr>
          <p:nvPr/>
        </p:nvPicPr>
        <p:blipFill rotWithShape="1">
          <a:blip r:embed="rId2"/>
          <a:srcRect t="20705" b="255"/>
          <a:stretch/>
        </p:blipFill>
        <p:spPr>
          <a:xfrm>
            <a:off x="1763688" y="2420888"/>
            <a:ext cx="5454540" cy="2916000"/>
          </a:xfrm>
          <a:prstGeom prst="rect">
            <a:avLst/>
          </a:prstGeom>
        </p:spPr>
      </p:pic>
    </p:spTree>
    <p:extLst>
      <p:ext uri="{BB962C8B-B14F-4D97-AF65-F5344CB8AC3E}">
        <p14:creationId xmlns:p14="http://schemas.microsoft.com/office/powerpoint/2010/main" val="3235778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err="1"/>
              <a:t>Ikigai</a:t>
            </a:r>
            <a:r>
              <a:rPr lang="en-GB" dirty="0"/>
              <a:t> (</a:t>
            </a:r>
            <a:r>
              <a:rPr lang="en-GB" dirty="0" err="1"/>
              <a:t>Ick</a:t>
            </a:r>
            <a:r>
              <a:rPr lang="en-GB" dirty="0"/>
              <a:t>-</a:t>
            </a:r>
            <a:r>
              <a:rPr lang="en-GB" dirty="0" err="1"/>
              <a:t>ee</a:t>
            </a:r>
            <a:r>
              <a:rPr lang="en-GB" dirty="0"/>
              <a:t>-guy)</a:t>
            </a:r>
          </a:p>
          <a:p>
            <a:pPr lvl="1"/>
            <a:r>
              <a:rPr lang="en-GB" dirty="0"/>
              <a:t>Japanese concept of ‘sense of purpose’</a:t>
            </a:r>
          </a:p>
          <a:p>
            <a:pPr lvl="1"/>
            <a:r>
              <a:rPr lang="en-GB" dirty="0"/>
              <a:t>Why millions of Japanese have a reason to get out of bed every morning</a:t>
            </a:r>
          </a:p>
          <a:p>
            <a:pPr lvl="1"/>
            <a:r>
              <a:rPr lang="en-GB" dirty="0"/>
              <a:t>The intersection of:</a:t>
            </a:r>
          </a:p>
          <a:p>
            <a:pPr lvl="2"/>
            <a:r>
              <a:rPr lang="en-GB" dirty="0"/>
              <a:t>What you are good at</a:t>
            </a:r>
          </a:p>
          <a:p>
            <a:pPr lvl="2"/>
            <a:r>
              <a:rPr lang="en-GB" dirty="0"/>
              <a:t>What you can be paid for</a:t>
            </a:r>
          </a:p>
          <a:p>
            <a:pPr lvl="2"/>
            <a:r>
              <a:rPr lang="en-GB" dirty="0"/>
              <a:t>What you love doing</a:t>
            </a:r>
          </a:p>
          <a:p>
            <a:pPr lvl="2"/>
            <a:r>
              <a:rPr lang="en-GB" dirty="0"/>
              <a:t>What the world needs</a:t>
            </a:r>
          </a:p>
          <a:p>
            <a:pPr lvl="1"/>
            <a:endParaRPr lang="en-GB" dirty="0"/>
          </a:p>
        </p:txBody>
      </p:sp>
    </p:spTree>
    <p:extLst>
      <p:ext uri="{BB962C8B-B14F-4D97-AF65-F5344CB8AC3E}">
        <p14:creationId xmlns:p14="http://schemas.microsoft.com/office/powerpoint/2010/main" val="1634673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err="1"/>
              <a:t>Ikigai</a:t>
            </a:r>
            <a:endParaRPr lang="en-GB" dirty="0"/>
          </a:p>
        </p:txBody>
      </p:sp>
      <p:pic>
        <p:nvPicPr>
          <p:cNvPr id="2050" name="Picture 2" descr="https://lh6.googleusercontent.com/elutrZxRj6ydizw7WOO-9KtDsISaGOqMlPXvIoia73kwQMSwrx9taUBR4uvRFtoBC7Yg_PT-Ge882yWiRjJYw_enpGEM1OXadH3HAwHp0ZDCktqk8iuFRn21P4D-OqQQI5BXArKt"/>
          <p:cNvPicPr>
            <a:picLocks noChangeAspect="1" noChangeArrowheads="1"/>
          </p:cNvPicPr>
          <p:nvPr/>
        </p:nvPicPr>
        <p:blipFill>
          <a:blip r:embed="rId2" cstate="print"/>
          <a:srcRect t="10667"/>
          <a:stretch>
            <a:fillRect/>
          </a:stretch>
        </p:blipFill>
        <p:spPr bwMode="auto">
          <a:xfrm>
            <a:off x="1259632" y="1152389"/>
            <a:ext cx="6624736" cy="5593545"/>
          </a:xfrm>
          <a:prstGeom prst="rect">
            <a:avLst/>
          </a:prstGeom>
          <a:noFill/>
        </p:spPr>
      </p:pic>
    </p:spTree>
    <p:extLst>
      <p:ext uri="{BB962C8B-B14F-4D97-AF65-F5344CB8AC3E}">
        <p14:creationId xmlns:p14="http://schemas.microsoft.com/office/powerpoint/2010/main" val="11295208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err="1"/>
              <a:t>Ikigai</a:t>
            </a:r>
            <a:endParaRPr lang="en-GB" dirty="0"/>
          </a:p>
          <a:p>
            <a:pPr lvl="1"/>
            <a:r>
              <a:rPr lang="en-GB" dirty="0" err="1"/>
              <a:t>Ikigai</a:t>
            </a:r>
            <a:r>
              <a:rPr lang="en-GB" dirty="0"/>
              <a:t> shows two key outcomes:</a:t>
            </a:r>
          </a:p>
          <a:p>
            <a:pPr lvl="2"/>
            <a:r>
              <a:rPr lang="en-GB" dirty="0"/>
              <a:t>1. The need for balance between the four areas </a:t>
            </a:r>
          </a:p>
          <a:p>
            <a:pPr lvl="2"/>
            <a:r>
              <a:rPr lang="en-GB" dirty="0"/>
              <a:t>2. The symptoms where there is a lack of balance</a:t>
            </a:r>
          </a:p>
        </p:txBody>
      </p:sp>
    </p:spTree>
    <p:extLst>
      <p:ext uri="{BB962C8B-B14F-4D97-AF65-F5344CB8AC3E}">
        <p14:creationId xmlns:p14="http://schemas.microsoft.com/office/powerpoint/2010/main" val="234495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err="1"/>
              <a:t>Ikigai</a:t>
            </a:r>
            <a:endParaRPr lang="en-GB" dirty="0"/>
          </a:p>
        </p:txBody>
      </p:sp>
      <p:grpSp>
        <p:nvGrpSpPr>
          <p:cNvPr id="2" name="Group 1">
            <a:extLst>
              <a:ext uri="{FF2B5EF4-FFF2-40B4-BE49-F238E27FC236}">
                <a16:creationId xmlns:a16="http://schemas.microsoft.com/office/drawing/2014/main" id="{0D645DC1-FD1B-A141-A019-2FEF1148328B}"/>
              </a:ext>
            </a:extLst>
          </p:cNvPr>
          <p:cNvGrpSpPr/>
          <p:nvPr/>
        </p:nvGrpSpPr>
        <p:grpSpPr>
          <a:xfrm>
            <a:off x="395536" y="1192808"/>
            <a:ext cx="8496944" cy="5476552"/>
            <a:chOff x="1259632" y="1504281"/>
            <a:chExt cx="6048672" cy="3940943"/>
          </a:xfrm>
        </p:grpSpPr>
        <p:pic>
          <p:nvPicPr>
            <p:cNvPr id="2050" name="Picture 2" descr="https://lh6.googleusercontent.com/elutrZxRj6ydizw7WOO-9KtDsISaGOqMlPXvIoia73kwQMSwrx9taUBR4uvRFtoBC7Yg_PT-Ge882yWiRjJYw_enpGEM1OXadH3HAwHp0ZDCktqk8iuFRn21P4D-OqQQI5BXArKt"/>
            <p:cNvPicPr>
              <a:picLocks noChangeAspect="1" noChangeArrowheads="1"/>
            </p:cNvPicPr>
            <p:nvPr/>
          </p:nvPicPr>
          <p:blipFill>
            <a:blip r:embed="rId2" cstate="print"/>
            <a:srcRect t="10667"/>
            <a:stretch>
              <a:fillRect/>
            </a:stretch>
          </p:blipFill>
          <p:spPr bwMode="auto">
            <a:xfrm>
              <a:off x="1848745" y="1504281"/>
              <a:ext cx="4667471" cy="3940943"/>
            </a:xfrm>
            <a:prstGeom prst="rect">
              <a:avLst/>
            </a:prstGeom>
            <a:noFill/>
          </p:spPr>
        </p:pic>
        <p:sp>
          <p:nvSpPr>
            <p:cNvPr id="4" name="TextBox 3"/>
            <p:cNvSpPr txBox="1"/>
            <p:nvPr/>
          </p:nvSpPr>
          <p:spPr>
            <a:xfrm>
              <a:off x="1259632" y="4551511"/>
              <a:ext cx="1728192" cy="523220"/>
            </a:xfrm>
            <a:prstGeom prst="rect">
              <a:avLst/>
            </a:prstGeom>
            <a:solidFill>
              <a:schemeClr val="bg1"/>
            </a:solidFill>
            <a:ln w="12700">
              <a:solidFill>
                <a:schemeClr val="tx1"/>
              </a:solidFill>
            </a:ln>
          </p:spPr>
          <p:txBody>
            <a:bodyPr wrap="square" rtlCol="0">
              <a:spAutoFit/>
            </a:bodyPr>
            <a:lstStyle/>
            <a:p>
              <a:pPr algn="ctr"/>
              <a:r>
                <a:rPr lang="en-GB" sz="1400" dirty="0"/>
                <a:t>Falling out of love with your career</a:t>
              </a:r>
            </a:p>
          </p:txBody>
        </p:sp>
        <p:sp>
          <p:nvSpPr>
            <p:cNvPr id="5" name="TextBox 4"/>
            <p:cNvSpPr txBox="1"/>
            <p:nvPr/>
          </p:nvSpPr>
          <p:spPr>
            <a:xfrm>
              <a:off x="5580112" y="1628800"/>
              <a:ext cx="1728192" cy="738664"/>
            </a:xfrm>
            <a:prstGeom prst="rect">
              <a:avLst/>
            </a:prstGeom>
            <a:solidFill>
              <a:schemeClr val="bg1"/>
            </a:solidFill>
            <a:ln w="12700">
              <a:solidFill>
                <a:schemeClr val="tx1"/>
              </a:solidFill>
            </a:ln>
          </p:spPr>
          <p:txBody>
            <a:bodyPr wrap="square" rtlCol="0">
              <a:spAutoFit/>
            </a:bodyPr>
            <a:lstStyle/>
            <a:p>
              <a:pPr algn="ctr"/>
              <a:r>
                <a:rPr lang="en-GB" sz="1400" dirty="0"/>
                <a:t>Being a ‘struggling’ artist / creative / entrepreneur</a:t>
              </a:r>
            </a:p>
          </p:txBody>
        </p:sp>
        <p:sp>
          <p:nvSpPr>
            <p:cNvPr id="6" name="TextBox 5"/>
            <p:cNvSpPr txBox="1"/>
            <p:nvPr/>
          </p:nvSpPr>
          <p:spPr>
            <a:xfrm>
              <a:off x="5508104" y="4653136"/>
              <a:ext cx="1080120" cy="523220"/>
            </a:xfrm>
            <a:prstGeom prst="rect">
              <a:avLst/>
            </a:prstGeom>
            <a:solidFill>
              <a:schemeClr val="bg1"/>
            </a:solidFill>
            <a:ln w="12700">
              <a:solidFill>
                <a:schemeClr val="tx1"/>
              </a:solidFill>
            </a:ln>
          </p:spPr>
          <p:txBody>
            <a:bodyPr wrap="square" rtlCol="0">
              <a:spAutoFit/>
            </a:bodyPr>
            <a:lstStyle/>
            <a:p>
              <a:pPr algn="ctr"/>
              <a:r>
                <a:rPr lang="en-GB" sz="1400" dirty="0"/>
                <a:t>Imposter syndrome</a:t>
              </a:r>
            </a:p>
          </p:txBody>
        </p:sp>
        <p:sp>
          <p:nvSpPr>
            <p:cNvPr id="7" name="TextBox 6"/>
            <p:cNvSpPr txBox="1"/>
            <p:nvPr/>
          </p:nvSpPr>
          <p:spPr>
            <a:xfrm>
              <a:off x="1907704" y="1844824"/>
              <a:ext cx="1224136" cy="523220"/>
            </a:xfrm>
            <a:prstGeom prst="rect">
              <a:avLst/>
            </a:prstGeom>
            <a:solidFill>
              <a:schemeClr val="bg1"/>
            </a:solidFill>
            <a:ln w="12700">
              <a:solidFill>
                <a:schemeClr val="tx1"/>
              </a:solidFill>
            </a:ln>
          </p:spPr>
          <p:txBody>
            <a:bodyPr wrap="square" rtlCol="0">
              <a:spAutoFit/>
            </a:bodyPr>
            <a:lstStyle/>
            <a:p>
              <a:pPr algn="ctr"/>
              <a:r>
                <a:rPr lang="en-GB" sz="1400" dirty="0"/>
                <a:t>‘empty’ achievements</a:t>
              </a:r>
            </a:p>
          </p:txBody>
        </p:sp>
      </p:grpSp>
    </p:spTree>
    <p:extLst>
      <p:ext uri="{BB962C8B-B14F-4D97-AF65-F5344CB8AC3E}">
        <p14:creationId xmlns:p14="http://schemas.microsoft.com/office/powerpoint/2010/main" val="3916346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293FEA0-A31E-0743-87A8-0D17BC72D355}"/>
              </a:ext>
            </a:extLst>
          </p:cNvPr>
          <p:cNvSpPr>
            <a:spLocks noGrp="1"/>
          </p:cNvSpPr>
          <p:nvPr>
            <p:ph idx="1"/>
          </p:nvPr>
        </p:nvSpPr>
        <p:spPr/>
        <p:txBody>
          <a:bodyPr/>
          <a:lstStyle/>
          <a:p>
            <a:endParaRPr lang="en-US"/>
          </a:p>
        </p:txBody>
      </p:sp>
      <p:pic>
        <p:nvPicPr>
          <p:cNvPr id="5" name="Picture 9" descr="A close up of a logo&#10;&#10;Description generated with very high confidence">
            <a:extLst>
              <a:ext uri="{FF2B5EF4-FFF2-40B4-BE49-F238E27FC236}">
                <a16:creationId xmlns:a16="http://schemas.microsoft.com/office/drawing/2014/main" id="{3BF301C2-8F0D-1047-9D6C-332F61B0D11C}"/>
              </a:ext>
            </a:extLst>
          </p:cNvPr>
          <p:cNvPicPr>
            <a:picLocks noChangeAspect="1"/>
          </p:cNvPicPr>
          <p:nvPr/>
        </p:nvPicPr>
        <p:blipFill>
          <a:blip r:embed="rId2"/>
          <a:stretch>
            <a:fillRect/>
          </a:stretch>
        </p:blipFill>
        <p:spPr>
          <a:xfrm>
            <a:off x="457200" y="1700808"/>
            <a:ext cx="8406635" cy="3896597"/>
          </a:xfrm>
          <a:prstGeom prst="rect">
            <a:avLst/>
          </a:prstGeom>
        </p:spPr>
      </p:pic>
    </p:spTree>
    <p:extLst>
      <p:ext uri="{BB962C8B-B14F-4D97-AF65-F5344CB8AC3E}">
        <p14:creationId xmlns:p14="http://schemas.microsoft.com/office/powerpoint/2010/main" val="3851362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Jobs vs. </a:t>
            </a:r>
            <a:r>
              <a:rPr lang="en-GB" dirty="0" err="1"/>
              <a:t>Ikigai</a:t>
            </a:r>
            <a:r>
              <a:rPr lang="en-GB" dirty="0"/>
              <a:t> </a:t>
            </a:r>
          </a:p>
          <a:p>
            <a:pPr lvl="1"/>
            <a:r>
              <a:rPr lang="en-GB" dirty="0"/>
              <a:t>Can see that Jobs’ philosophy is very personal</a:t>
            </a:r>
          </a:p>
          <a:p>
            <a:pPr lvl="2"/>
            <a:r>
              <a:rPr lang="en-GB" dirty="0"/>
              <a:t>About defining what you want to do based on who you are and what floats your boat</a:t>
            </a:r>
          </a:p>
          <a:p>
            <a:pPr lvl="2"/>
            <a:r>
              <a:rPr lang="en-GB" dirty="0"/>
              <a:t>Jobs may be swayed by being a multi-billionaire</a:t>
            </a:r>
          </a:p>
          <a:p>
            <a:pPr lvl="2"/>
            <a:endParaRPr lang="en-GB" dirty="0"/>
          </a:p>
          <a:p>
            <a:pPr lvl="1"/>
            <a:r>
              <a:rPr lang="en-GB" dirty="0" err="1"/>
              <a:t>Ikigai</a:t>
            </a:r>
            <a:r>
              <a:rPr lang="en-GB" dirty="0"/>
              <a:t> is very ‘Japanese’</a:t>
            </a:r>
          </a:p>
          <a:p>
            <a:pPr lvl="2"/>
            <a:r>
              <a:rPr lang="en-GB" dirty="0"/>
              <a:t>About your role within a larger community, </a:t>
            </a:r>
            <a:r>
              <a:rPr lang="en-GB" dirty="0" err="1"/>
              <a:t>viz</a:t>
            </a:r>
            <a:r>
              <a:rPr lang="en-GB" dirty="0"/>
              <a:t> ‘what the world needs’ as part of your considerations</a:t>
            </a:r>
          </a:p>
          <a:p>
            <a:pPr lvl="2"/>
            <a:endParaRPr lang="en-GB" dirty="0"/>
          </a:p>
          <a:p>
            <a:pPr lvl="1"/>
            <a:r>
              <a:rPr lang="en-GB" dirty="0"/>
              <a:t>Also worth considering against the traditional ‘protestant work ethic’ taught in schools</a:t>
            </a:r>
          </a:p>
          <a:p>
            <a:pPr lvl="2"/>
            <a:r>
              <a:rPr lang="en-GB" dirty="0"/>
              <a:t>Work hard and good things will come</a:t>
            </a:r>
          </a:p>
          <a:p>
            <a:endParaRPr lang="en-GB" dirty="0"/>
          </a:p>
        </p:txBody>
      </p:sp>
    </p:spTree>
    <p:extLst>
      <p:ext uri="{BB962C8B-B14F-4D97-AF65-F5344CB8AC3E}">
        <p14:creationId xmlns:p14="http://schemas.microsoft.com/office/powerpoint/2010/main" val="23550453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Join LinkedIn and find lots of potted histories</a:t>
            </a:r>
          </a:p>
          <a:p>
            <a:endParaRPr lang="en-GB" dirty="0"/>
          </a:p>
          <a:p>
            <a:pPr lvl="1"/>
            <a:r>
              <a:rPr lang="en-GB" dirty="0">
                <a:hlinkClick r:id="rId2"/>
              </a:rPr>
              <a:t>https://www.linkedin.com/in/dimitrisgkoris/</a:t>
            </a:r>
            <a:endParaRPr lang="en-GB" dirty="0"/>
          </a:p>
          <a:p>
            <a:pPr lvl="1"/>
            <a:endParaRPr lang="en-GB" dirty="0"/>
          </a:p>
          <a:p>
            <a:pPr lvl="1"/>
            <a:r>
              <a:rPr lang="en-GB" dirty="0">
                <a:hlinkClick r:id="rId3"/>
              </a:rPr>
              <a:t>https://www.linkedin.com/in/bmoiny/</a:t>
            </a:r>
            <a:endParaRPr lang="en-GB" dirty="0"/>
          </a:p>
          <a:p>
            <a:pPr lvl="1"/>
            <a:endParaRPr lang="en-GB" dirty="0"/>
          </a:p>
          <a:p>
            <a:pPr lvl="1"/>
            <a:r>
              <a:rPr lang="en-GB" dirty="0">
                <a:hlinkClick r:id="rId4"/>
              </a:rPr>
              <a:t>https://www.linkedin.com/in/andrew-lindsay-6218711/</a:t>
            </a:r>
            <a:endParaRPr lang="en-GB" dirty="0"/>
          </a:p>
          <a:p>
            <a:pPr lvl="1"/>
            <a:endParaRPr lang="en-GB" dirty="0"/>
          </a:p>
          <a:p>
            <a:pPr lvl="1"/>
            <a:r>
              <a:rPr lang="en-GB" dirty="0">
                <a:hlinkClick r:id="rId5"/>
              </a:rPr>
              <a:t>https://www.linkedin.com</a:t>
            </a:r>
            <a:r>
              <a:rPr lang="en-GB">
                <a:hlinkClick r:id="rId5"/>
              </a:rPr>
              <a:t>/in/sarah-m-panzu-94978155/</a:t>
            </a:r>
            <a:endParaRPr lang="en-GB" dirty="0"/>
          </a:p>
          <a:p>
            <a:pPr lvl="1"/>
            <a:endParaRPr lang="en-GB" dirty="0"/>
          </a:p>
          <a:p>
            <a:pPr lvl="1"/>
            <a:endParaRPr lang="en-GB" dirty="0"/>
          </a:p>
        </p:txBody>
      </p:sp>
    </p:spTree>
    <p:extLst>
      <p:ext uri="{BB962C8B-B14F-4D97-AF65-F5344CB8AC3E}">
        <p14:creationId xmlns:p14="http://schemas.microsoft.com/office/powerpoint/2010/main" val="1410223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endParaRPr lang="en-GB" dirty="0"/>
          </a:p>
          <a:p>
            <a:endParaRPr lang="en-GB" dirty="0"/>
          </a:p>
          <a:p>
            <a:endParaRPr lang="en-GB" dirty="0"/>
          </a:p>
          <a:p>
            <a:endParaRPr lang="en-GB" dirty="0"/>
          </a:p>
          <a:p>
            <a:endParaRPr lang="en-GB" dirty="0"/>
          </a:p>
          <a:p>
            <a:r>
              <a:rPr lang="en-GB" dirty="0"/>
              <a:t>Where do you want to go?</a:t>
            </a:r>
          </a:p>
          <a:p>
            <a:pPr lvl="1"/>
            <a:endParaRPr lang="en-GB" dirty="0"/>
          </a:p>
          <a:p>
            <a:pPr lvl="1"/>
            <a:endParaRPr lang="en-GB" dirty="0"/>
          </a:p>
        </p:txBody>
      </p:sp>
    </p:spTree>
    <p:extLst>
      <p:ext uri="{BB962C8B-B14F-4D97-AF65-F5344CB8AC3E}">
        <p14:creationId xmlns:p14="http://schemas.microsoft.com/office/powerpoint/2010/main" val="29881631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Know thyself: Psychological profiling</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8" name="Picture 7" descr="know-thyself-pt1.jpg"/>
          <p:cNvPicPr>
            <a:picLocks noChangeAspect="1"/>
          </p:cNvPicPr>
          <p:nvPr/>
        </p:nvPicPr>
        <p:blipFill>
          <a:blip r:embed="rId2" cstate="print"/>
          <a:stretch>
            <a:fillRect/>
          </a:stretch>
        </p:blipFill>
        <p:spPr>
          <a:xfrm>
            <a:off x="1958330" y="1852367"/>
            <a:ext cx="4629894" cy="3088801"/>
          </a:xfrm>
          <a:prstGeom prst="rect">
            <a:avLst/>
          </a:prstGeom>
        </p:spPr>
      </p:pic>
    </p:spTree>
    <p:extLst>
      <p:ext uri="{BB962C8B-B14F-4D97-AF65-F5344CB8AC3E}">
        <p14:creationId xmlns:p14="http://schemas.microsoft.com/office/powerpoint/2010/main" val="52365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Know thyself: Psychological profiling</a:t>
            </a:r>
          </a:p>
          <a:p>
            <a:pPr lvl="1"/>
            <a:r>
              <a:rPr lang="en-GB" dirty="0"/>
              <a:t>One of the challenges with any ‘self-help’ is that often, authors will write from their own frame of reference (bias)</a:t>
            </a:r>
          </a:p>
          <a:p>
            <a:pPr lvl="2"/>
            <a:r>
              <a:rPr lang="en-GB" dirty="0"/>
              <a:t>Knowing about yourself (what you like, dislike, how you like to work etc) will help you to make sense of things</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668699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Know thyself: Psychological profiling</a:t>
            </a:r>
          </a:p>
          <a:p>
            <a:pPr lvl="1"/>
            <a:r>
              <a:rPr lang="en-GB" dirty="0"/>
              <a:t>MBTI (Myers-Brigs Type Indicator)</a:t>
            </a:r>
          </a:p>
          <a:p>
            <a:pPr lvl="2"/>
            <a:r>
              <a:rPr lang="en-GB" dirty="0"/>
              <a:t>MBTI works on the principle that people have different drivers and this creates 16 different personality types</a:t>
            </a:r>
          </a:p>
          <a:p>
            <a:pPr lvl="2"/>
            <a:r>
              <a:rPr lang="en-GB" dirty="0"/>
              <a:t>These types will generally operate in different ways</a:t>
            </a:r>
          </a:p>
          <a:p>
            <a:pPr lvl="3"/>
            <a:r>
              <a:rPr lang="en-GB" dirty="0"/>
              <a:t>In terms of how they react to being with other people</a:t>
            </a:r>
          </a:p>
          <a:p>
            <a:pPr lvl="3"/>
            <a:r>
              <a:rPr lang="en-GB" dirty="0"/>
              <a:t>How they process information</a:t>
            </a:r>
          </a:p>
          <a:p>
            <a:pPr lvl="3"/>
            <a:r>
              <a:rPr lang="en-GB" dirty="0"/>
              <a:t>How they make decisions</a:t>
            </a:r>
          </a:p>
          <a:p>
            <a:pPr lvl="3"/>
            <a:r>
              <a:rPr lang="en-GB" dirty="0"/>
              <a:t>How flexible they are to change</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9771066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Know thyself: Psychological profiling</a:t>
            </a:r>
          </a:p>
          <a:p>
            <a:pPr lvl="1"/>
            <a:r>
              <a:rPr lang="en-GB" dirty="0"/>
              <a:t>MBTI (Myers-Brigs Type Indicator)</a:t>
            </a:r>
          </a:p>
          <a:p>
            <a:pPr lvl="2"/>
            <a:r>
              <a:rPr lang="en-GB" dirty="0"/>
              <a:t>These personality traits will give you some idea of how different types of people will react to you</a:t>
            </a:r>
          </a:p>
          <a:p>
            <a:pPr lvl="3"/>
            <a:r>
              <a:rPr lang="en-GB" dirty="0"/>
              <a:t>Remember: ‘</a:t>
            </a:r>
            <a:r>
              <a:rPr lang="en-GB" dirty="0">
                <a:sym typeface="Wingdings" pitchFamily="2" charset="2"/>
              </a:rPr>
              <a:t>People like to work with people that they like, or at least can get on with professionally speaking’</a:t>
            </a:r>
          </a:p>
          <a:p>
            <a:pPr lvl="2"/>
            <a:r>
              <a:rPr lang="en-GB" dirty="0">
                <a:sym typeface="Wingdings" pitchFamily="2" charset="2"/>
              </a:rPr>
              <a:t>And give you some idea as to why you operate the way you do</a:t>
            </a:r>
            <a:endParaRPr lang="en-GB" dirty="0"/>
          </a:p>
          <a:p>
            <a:pPr lvl="3"/>
            <a:endParaRPr lang="en-GB" dirty="0"/>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12481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Know thyself: Psychological profiling</a:t>
            </a:r>
          </a:p>
          <a:p>
            <a:pPr lvl="1"/>
            <a:r>
              <a:rPr lang="en-GB" dirty="0"/>
              <a:t>MBTI (Myers-Brigs Type Indicator)</a:t>
            </a:r>
          </a:p>
          <a:p>
            <a:pPr lvl="2"/>
            <a:r>
              <a:rPr lang="en-GB" dirty="0"/>
              <a:t>If you haven’t done MBTI, here’s a good site</a:t>
            </a:r>
          </a:p>
          <a:p>
            <a:pPr lvl="2"/>
            <a:r>
              <a:rPr lang="en-GB" dirty="0"/>
              <a:t>https://www.16personalities.com/</a:t>
            </a:r>
          </a:p>
          <a:p>
            <a:pPr lvl="3"/>
            <a:endParaRPr lang="en-GB" dirty="0"/>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32770" name="Picture 2"/>
          <p:cNvPicPr>
            <a:picLocks noChangeAspect="1" noChangeArrowheads="1"/>
          </p:cNvPicPr>
          <p:nvPr/>
        </p:nvPicPr>
        <p:blipFill>
          <a:blip r:embed="rId2" cstate="print"/>
          <a:srcRect/>
          <a:stretch>
            <a:fillRect/>
          </a:stretch>
        </p:blipFill>
        <p:spPr bwMode="auto">
          <a:xfrm>
            <a:off x="1259632" y="3087179"/>
            <a:ext cx="6048286" cy="3366157"/>
          </a:xfrm>
          <a:prstGeom prst="rect">
            <a:avLst/>
          </a:prstGeom>
          <a:noFill/>
          <a:ln w="9525">
            <a:noFill/>
            <a:miter lim="800000"/>
            <a:headEnd/>
            <a:tailEnd/>
          </a:ln>
          <a:effectLst/>
        </p:spPr>
      </p:pic>
    </p:spTree>
    <p:extLst>
      <p:ext uri="{BB962C8B-B14F-4D97-AF65-F5344CB8AC3E}">
        <p14:creationId xmlns:p14="http://schemas.microsoft.com/office/powerpoint/2010/main" val="17183300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lnSpcReduction="10000"/>
          </a:bodyPr>
          <a:lstStyle/>
          <a:p>
            <a:r>
              <a:rPr lang="en-GB" dirty="0"/>
              <a:t>Know thyself: Psychological profiling</a:t>
            </a:r>
          </a:p>
          <a:p>
            <a:pPr lvl="1"/>
            <a:r>
              <a:rPr lang="en-GB" dirty="0"/>
              <a:t>MBTI (Myers-Brigs Type Indicator)</a:t>
            </a:r>
          </a:p>
          <a:p>
            <a:pPr lvl="2"/>
            <a:r>
              <a:rPr lang="en-GB" dirty="0"/>
              <a:t>Here’s mine</a:t>
            </a:r>
          </a:p>
          <a:p>
            <a:pPr lvl="2"/>
            <a:endParaRPr lang="en-GB" dirty="0"/>
          </a:p>
          <a:p>
            <a:pPr lvl="2"/>
            <a:endParaRPr lang="en-GB" dirty="0"/>
          </a:p>
          <a:p>
            <a:pPr lvl="2"/>
            <a:endParaRPr lang="en-GB" dirty="0"/>
          </a:p>
          <a:p>
            <a:pPr lvl="2"/>
            <a:endParaRPr lang="en-GB" dirty="0"/>
          </a:p>
          <a:p>
            <a:pPr lvl="2"/>
            <a:endParaRPr lang="en-GB" dirty="0"/>
          </a:p>
          <a:p>
            <a:pPr lvl="2"/>
            <a:endParaRPr lang="en-GB" dirty="0"/>
          </a:p>
          <a:p>
            <a:pPr lvl="2"/>
            <a:endParaRPr lang="en-GB" dirty="0"/>
          </a:p>
          <a:p>
            <a:pPr lvl="3"/>
            <a:endParaRPr lang="en-GB" sz="1600" dirty="0"/>
          </a:p>
          <a:p>
            <a:pPr lvl="3"/>
            <a:r>
              <a:rPr lang="en-GB" sz="1600" dirty="0"/>
              <a:t>Some of the traits are quite extreme (</a:t>
            </a:r>
            <a:r>
              <a:rPr lang="en-GB" sz="1600" dirty="0" err="1"/>
              <a:t>ExFP</a:t>
            </a:r>
            <a:r>
              <a:rPr lang="en-GB" sz="1600" dirty="0"/>
              <a:t>), so I will normally come out as that</a:t>
            </a:r>
          </a:p>
          <a:p>
            <a:pPr lvl="3"/>
            <a:r>
              <a:rPr lang="en-GB" sz="1600" dirty="0"/>
              <a:t>The S/N trait is 53:47, so this is easy to flip (ENFP to ESFP)</a:t>
            </a:r>
          </a:p>
          <a:p>
            <a:pPr lvl="4"/>
            <a:r>
              <a:rPr lang="en-GB" sz="1600" dirty="0"/>
              <a:t>This makes it very easy to have ‘random’ MBTI if you sit in the middle of a few traits</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2" name="Picture 1">
            <a:extLst>
              <a:ext uri="{FF2B5EF4-FFF2-40B4-BE49-F238E27FC236}">
                <a16:creationId xmlns:a16="http://schemas.microsoft.com/office/drawing/2014/main" id="{AD17A8E6-BDDF-4E9B-8619-A7F00324DAE7}"/>
              </a:ext>
            </a:extLst>
          </p:cNvPr>
          <p:cNvPicPr>
            <a:picLocks noChangeAspect="1"/>
          </p:cNvPicPr>
          <p:nvPr/>
        </p:nvPicPr>
        <p:blipFill>
          <a:blip r:embed="rId2"/>
          <a:stretch>
            <a:fillRect/>
          </a:stretch>
        </p:blipFill>
        <p:spPr>
          <a:xfrm>
            <a:off x="1584176" y="2358288"/>
            <a:ext cx="6156176" cy="2726896"/>
          </a:xfrm>
          <a:prstGeom prst="rect">
            <a:avLst/>
          </a:prstGeom>
        </p:spPr>
      </p:pic>
    </p:spTree>
    <p:extLst>
      <p:ext uri="{BB962C8B-B14F-4D97-AF65-F5344CB8AC3E}">
        <p14:creationId xmlns:p14="http://schemas.microsoft.com/office/powerpoint/2010/main" val="2005060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MBTI (Myers-Brigs Type Indicator)</a:t>
            </a:r>
          </a:p>
          <a:p>
            <a:pPr lvl="2"/>
            <a:r>
              <a:rPr lang="en-GB" dirty="0"/>
              <a:t>Here’s mine</a:t>
            </a:r>
          </a:p>
          <a:p>
            <a:pPr lvl="3"/>
            <a:endParaRPr lang="en-GB" dirty="0"/>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4" name="Picture 3">
            <a:extLst>
              <a:ext uri="{FF2B5EF4-FFF2-40B4-BE49-F238E27FC236}">
                <a16:creationId xmlns:a16="http://schemas.microsoft.com/office/drawing/2014/main" id="{B3208733-2DA7-194A-A38C-B4FA3B595E0E}"/>
              </a:ext>
            </a:extLst>
          </p:cNvPr>
          <p:cNvPicPr>
            <a:picLocks noChangeAspect="1"/>
          </p:cNvPicPr>
          <p:nvPr/>
        </p:nvPicPr>
        <p:blipFill>
          <a:blip r:embed="rId2"/>
          <a:stretch>
            <a:fillRect/>
          </a:stretch>
        </p:blipFill>
        <p:spPr>
          <a:xfrm>
            <a:off x="438427" y="2708088"/>
            <a:ext cx="3728162" cy="3241192"/>
          </a:xfrm>
          <a:prstGeom prst="rect">
            <a:avLst/>
          </a:prstGeom>
        </p:spPr>
      </p:pic>
      <p:sp>
        <p:nvSpPr>
          <p:cNvPr id="10" name="Content Placeholder 2">
            <a:extLst>
              <a:ext uri="{FF2B5EF4-FFF2-40B4-BE49-F238E27FC236}">
                <a16:creationId xmlns:a16="http://schemas.microsoft.com/office/drawing/2014/main" id="{58FCDE89-95E5-004F-9480-25640C61EF55}"/>
              </a:ext>
            </a:extLst>
          </p:cNvPr>
          <p:cNvSpPr txBox="1">
            <a:spLocks/>
          </p:cNvSpPr>
          <p:nvPr/>
        </p:nvSpPr>
        <p:spPr>
          <a:xfrm>
            <a:off x="4355976" y="2708920"/>
            <a:ext cx="4464496" cy="576064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000" dirty="0"/>
              <a:t>The ‘Explore this type’ section is where all the value is</a:t>
            </a:r>
          </a:p>
          <a:p>
            <a:r>
              <a:rPr lang="en-GB" sz="2000" dirty="0"/>
              <a:t>Can provide some real insight </a:t>
            </a:r>
          </a:p>
          <a:p>
            <a:endParaRPr lang="en-GB" sz="2000" dirty="0"/>
          </a:p>
          <a:p>
            <a:r>
              <a:rPr lang="en-GB" sz="2000" dirty="0">
                <a:hlinkClick r:id="rId3"/>
              </a:rPr>
              <a:t>https://www.16personalities.com/enfp-personality</a:t>
            </a:r>
            <a:endParaRPr lang="en-GB" sz="2000" dirty="0"/>
          </a:p>
          <a:p>
            <a:pPr lvl="3"/>
            <a:endParaRPr lang="en-GB" sz="1400" dirty="0"/>
          </a:p>
          <a:p>
            <a:pPr lvl="1">
              <a:buFont typeface="Arial" pitchFamily="34" charset="0"/>
              <a:buNone/>
            </a:pPr>
            <a:endParaRPr lang="en-GB" sz="1800" dirty="0"/>
          </a:p>
          <a:p>
            <a:pPr lvl="1"/>
            <a:endParaRPr lang="en-GB" sz="1800" dirty="0"/>
          </a:p>
        </p:txBody>
      </p:sp>
    </p:spTree>
    <p:extLst>
      <p:ext uri="{BB962C8B-B14F-4D97-AF65-F5344CB8AC3E}">
        <p14:creationId xmlns:p14="http://schemas.microsoft.com/office/powerpoint/2010/main" val="429347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Learning Outcomes</a:t>
            </a:r>
          </a:p>
          <a:p>
            <a:pPr lvl="1"/>
            <a:r>
              <a:rPr lang="en-GB" b="1" dirty="0"/>
              <a:t>Reflect </a:t>
            </a:r>
            <a:r>
              <a:rPr lang="en-GB" dirty="0"/>
              <a:t>on what you enjoy, what you are good at, what you feel you should do and where you may fit in society</a:t>
            </a:r>
          </a:p>
          <a:p>
            <a:pPr lvl="1"/>
            <a:r>
              <a:rPr lang="en-GB" b="1" dirty="0"/>
              <a:t>Undertake </a:t>
            </a:r>
            <a:r>
              <a:rPr lang="en-GB" dirty="0"/>
              <a:t>appropriate psychological profiling questionnaires to better understand your needs and drives</a:t>
            </a:r>
          </a:p>
          <a:p>
            <a:pPr lvl="1"/>
            <a:r>
              <a:rPr lang="en-GB" b="1" dirty="0"/>
              <a:t>Research </a:t>
            </a:r>
            <a:r>
              <a:rPr lang="en-GB" dirty="0"/>
              <a:t>the job market for roles that interest you and look for gaps between your current skillset and what is required for professional roles</a:t>
            </a:r>
          </a:p>
          <a:p>
            <a:pPr lvl="1"/>
            <a:r>
              <a:rPr lang="en-GB" b="1" dirty="0"/>
              <a:t>Research </a:t>
            </a:r>
            <a:r>
              <a:rPr lang="en-GB" dirty="0"/>
              <a:t>suitable academic directions to take as a postgraduate</a:t>
            </a:r>
          </a:p>
          <a:p>
            <a:pPr lvl="1"/>
            <a:endParaRPr lang="en-GB" dirty="0"/>
          </a:p>
          <a:p>
            <a:pPr lvl="1"/>
            <a:endParaRPr lang="en-GB" dirty="0"/>
          </a:p>
        </p:txBody>
      </p:sp>
    </p:spTree>
    <p:extLst>
      <p:ext uri="{BB962C8B-B14F-4D97-AF65-F5344CB8AC3E}">
        <p14:creationId xmlns:p14="http://schemas.microsoft.com/office/powerpoint/2010/main" val="4252971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Belbin Team Roles</a:t>
            </a:r>
          </a:p>
          <a:p>
            <a:pPr lvl="2"/>
            <a:r>
              <a:rPr lang="en-GB" dirty="0"/>
              <a:t>MBTI is not the only psychological profiling gig in town</a:t>
            </a:r>
          </a:p>
          <a:p>
            <a:pPr lvl="3"/>
            <a:r>
              <a:rPr lang="en-GB" dirty="0"/>
              <a:t>Criticised for being fixed and like a ‘horoscope’</a:t>
            </a:r>
          </a:p>
          <a:p>
            <a:pPr lvl="3"/>
            <a:endParaRPr lang="en-GB" dirty="0"/>
          </a:p>
          <a:p>
            <a:pPr lvl="2"/>
            <a:r>
              <a:rPr lang="en-GB" dirty="0"/>
              <a:t>Belbin inventory is for your attraction to team roles </a:t>
            </a:r>
          </a:p>
          <a:p>
            <a:pPr lvl="3"/>
            <a:r>
              <a:rPr lang="en-GB" dirty="0"/>
              <a:t>Comes from empirical team testing</a:t>
            </a:r>
          </a:p>
          <a:p>
            <a:pPr lvl="3"/>
            <a:r>
              <a:rPr lang="en-GB" dirty="0"/>
              <a:t>Successful teams need a coordinator to manage group</a:t>
            </a:r>
          </a:p>
          <a:p>
            <a:pPr lvl="3"/>
            <a:r>
              <a:rPr lang="en-GB" dirty="0"/>
              <a:t>Successful teams need no more than one shaper to drive the team (think Steve Jobs) multiple shapers will argue all the time</a:t>
            </a:r>
          </a:p>
          <a:p>
            <a:pPr lvl="3"/>
            <a:r>
              <a:rPr lang="en-GB" dirty="0"/>
              <a:t>People can have attractions to multiple roles</a:t>
            </a:r>
          </a:p>
          <a:p>
            <a:pPr lvl="4"/>
            <a:r>
              <a:rPr lang="en-GB" dirty="0"/>
              <a:t>Challenges are being aware of this and working out when to lean in / step back</a:t>
            </a:r>
          </a:p>
          <a:p>
            <a:pPr lvl="3"/>
            <a:endParaRPr lang="en-GB" dirty="0"/>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763118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Belbin Team Roles</a:t>
            </a:r>
          </a:p>
          <a:p>
            <a:pPr lvl="3"/>
            <a:r>
              <a:rPr lang="en-GB" dirty="0"/>
              <a:t>123test.com/team-roles-test is a free Belbin inventory</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2" name="Picture 1">
            <a:extLst>
              <a:ext uri="{FF2B5EF4-FFF2-40B4-BE49-F238E27FC236}">
                <a16:creationId xmlns:a16="http://schemas.microsoft.com/office/drawing/2014/main" id="{4E59E1E6-65AD-9844-9988-420BF56CD4B9}"/>
              </a:ext>
            </a:extLst>
          </p:cNvPr>
          <p:cNvPicPr>
            <a:picLocks noChangeAspect="1"/>
          </p:cNvPicPr>
          <p:nvPr/>
        </p:nvPicPr>
        <p:blipFill rotWithShape="1">
          <a:blip r:embed="rId2"/>
          <a:srcRect l="24414"/>
          <a:stretch/>
        </p:blipFill>
        <p:spPr>
          <a:xfrm>
            <a:off x="395536" y="2648560"/>
            <a:ext cx="3392239" cy="3660760"/>
          </a:xfrm>
          <a:prstGeom prst="rect">
            <a:avLst/>
          </a:prstGeom>
        </p:spPr>
      </p:pic>
      <p:sp>
        <p:nvSpPr>
          <p:cNvPr id="5" name="Rectangle 1">
            <a:extLst>
              <a:ext uri="{FF2B5EF4-FFF2-40B4-BE49-F238E27FC236}">
                <a16:creationId xmlns:a16="http://schemas.microsoft.com/office/drawing/2014/main" id="{12C27ACC-84B9-5E43-A8A1-3AFEF153130F}"/>
              </a:ext>
            </a:extLst>
          </p:cNvPr>
          <p:cNvSpPr>
            <a:spLocks noChangeArrowheads="1"/>
          </p:cNvSpPr>
          <p:nvPr/>
        </p:nvSpPr>
        <p:spPr bwMode="auto">
          <a:xfrm>
            <a:off x="-1855285" y="3051920"/>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bg1"/>
                </a:solidFill>
                <a:effectLst/>
                <a:latin typeface="Arial" panose="020B0604020202020204" pitchFamily="34" charset="0"/>
              </a:rPr>
            </a:br>
            <a:endParaRPr kumimoji="0" lang="en-US" altLang="en-US" sz="1800" b="0" i="0" u="none" strike="noStrike" cap="none" normalizeH="0" baseline="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6" name="Rectangle 5">
            <a:extLst>
              <a:ext uri="{FF2B5EF4-FFF2-40B4-BE49-F238E27FC236}">
                <a16:creationId xmlns:a16="http://schemas.microsoft.com/office/drawing/2014/main" id="{7E4E4015-2E26-8841-B59D-BBD496F7D945}"/>
              </a:ext>
            </a:extLst>
          </p:cNvPr>
          <p:cNvSpPr/>
          <p:nvPr/>
        </p:nvSpPr>
        <p:spPr>
          <a:xfrm>
            <a:off x="3966248" y="2676976"/>
            <a:ext cx="5070248" cy="3785652"/>
          </a:xfrm>
          <a:prstGeom prst="rect">
            <a:avLst/>
          </a:prstGeom>
        </p:spPr>
        <p:txBody>
          <a:bodyPr wrap="square">
            <a:spAutoFit/>
          </a:bodyPr>
          <a:lstStyle/>
          <a:p>
            <a:pPr algn="just"/>
            <a:r>
              <a:rPr lang="en-GB" sz="1200" b="1" dirty="0">
                <a:solidFill>
                  <a:schemeClr val="bg1"/>
                </a:solidFill>
                <a:latin typeface="Arial" panose="020B0604020202020204" pitchFamily="34" charset="0"/>
              </a:rPr>
              <a:t>Explorer</a:t>
            </a:r>
          </a:p>
          <a:p>
            <a:pPr algn="just"/>
            <a:r>
              <a:rPr lang="en-GB" sz="1200" dirty="0">
                <a:solidFill>
                  <a:schemeClr val="bg1"/>
                </a:solidFill>
                <a:latin typeface="Arial" panose="020B0604020202020204" pitchFamily="34" charset="0"/>
              </a:rPr>
              <a:t>The explorer is generally an extrovert by nature. He or she is cheerful, gregarious. The explorer is also investigative, interested and curious about things. Because explorers like to improvise and communicate with others, they will have little problem presenting ideas to the team and developing new contacts.</a:t>
            </a:r>
          </a:p>
          <a:p>
            <a:pPr algn="just"/>
            <a:endParaRPr lang="en-GB" sz="1200" dirty="0">
              <a:solidFill>
                <a:schemeClr val="bg1"/>
              </a:solidFill>
              <a:latin typeface="Arial" panose="020B0604020202020204" pitchFamily="34" charset="0"/>
            </a:endParaRPr>
          </a:p>
          <a:p>
            <a:pPr algn="just"/>
            <a:r>
              <a:rPr lang="en-GB" sz="1200" b="1" dirty="0">
                <a:solidFill>
                  <a:schemeClr val="bg1"/>
                </a:solidFill>
                <a:latin typeface="Arial" panose="020B0604020202020204" pitchFamily="34" charset="0"/>
              </a:rPr>
              <a:t>Executive</a:t>
            </a:r>
          </a:p>
          <a:p>
            <a:pPr algn="just"/>
            <a:r>
              <a:rPr lang="en-GB" sz="1200" dirty="0">
                <a:solidFill>
                  <a:schemeClr val="bg1"/>
                </a:solidFill>
                <a:latin typeface="Arial" panose="020B0604020202020204" pitchFamily="34" charset="0"/>
              </a:rPr>
              <a:t>The executive is sometimes also referred to as the organizer. The executive is generally disciplined and eager to get the job done. He or she is efficient, practical, and systematic. Executives are well organized and diligent, and quickly turn the ideas of a team into concrete actions and practical plans.</a:t>
            </a:r>
          </a:p>
          <a:p>
            <a:pPr algn="just"/>
            <a:endParaRPr lang="en-GB" sz="1200" b="1" dirty="0">
              <a:solidFill>
                <a:schemeClr val="bg1"/>
              </a:solidFill>
              <a:latin typeface="Arial" panose="020B0604020202020204" pitchFamily="34" charset="0"/>
            </a:endParaRPr>
          </a:p>
          <a:p>
            <a:pPr algn="just"/>
            <a:r>
              <a:rPr lang="en-GB" sz="1200" b="1" dirty="0">
                <a:solidFill>
                  <a:schemeClr val="bg1"/>
                </a:solidFill>
                <a:latin typeface="Arial" panose="020B0604020202020204" pitchFamily="34" charset="0"/>
              </a:rPr>
              <a:t>Expert</a:t>
            </a:r>
          </a:p>
          <a:p>
            <a:pPr algn="just"/>
            <a:r>
              <a:rPr lang="en-GB" sz="1200" dirty="0">
                <a:solidFill>
                  <a:schemeClr val="bg1"/>
                </a:solidFill>
                <a:latin typeface="Arial" panose="020B0604020202020204" pitchFamily="34" charset="0"/>
              </a:rPr>
              <a:t>The expert has the skills and expertise required for the specific task at hand. He or she has a strong focus on the task and may get defensive when others interfere with his or her work. The expert prefers to work alone and team members often have a great deal of trust and confidence in him or her.</a:t>
            </a:r>
            <a:endParaRPr lang="en-GB" sz="1200" b="0" i="0" dirty="0">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1988542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Belbin Team Roles</a:t>
            </a:r>
          </a:p>
          <a:p>
            <a:pPr lvl="2"/>
            <a:r>
              <a:rPr lang="en-GB" dirty="0"/>
              <a:t>Annoyingly 123test uses its own names for Belbin roles</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5" name="Rectangle 1">
            <a:extLst>
              <a:ext uri="{FF2B5EF4-FFF2-40B4-BE49-F238E27FC236}">
                <a16:creationId xmlns:a16="http://schemas.microsoft.com/office/drawing/2014/main" id="{12C27ACC-84B9-5E43-A8A1-3AFEF153130F}"/>
              </a:ext>
            </a:extLst>
          </p:cNvPr>
          <p:cNvSpPr>
            <a:spLocks noChangeArrowheads="1"/>
          </p:cNvSpPr>
          <p:nvPr/>
        </p:nvSpPr>
        <p:spPr bwMode="auto">
          <a:xfrm>
            <a:off x="-1855285" y="3051920"/>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bg1"/>
                </a:solidFill>
                <a:effectLst/>
                <a:latin typeface="Arial" panose="020B0604020202020204" pitchFamily="34" charset="0"/>
              </a:rPr>
            </a:br>
            <a:endParaRPr kumimoji="0" lang="en-US" altLang="en-US" sz="1800" b="0" i="0" u="none" strike="noStrike" cap="none" normalizeH="0" baseline="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bg1"/>
              </a:solidFill>
              <a:effectLst/>
              <a:latin typeface="Arial" panose="020B0604020202020204" pitchFamily="34" charset="0"/>
            </a:endParaRPr>
          </a:p>
        </p:txBody>
      </p:sp>
      <p:graphicFrame>
        <p:nvGraphicFramePr>
          <p:cNvPr id="8" name="Table 7">
            <a:extLst>
              <a:ext uri="{FF2B5EF4-FFF2-40B4-BE49-F238E27FC236}">
                <a16:creationId xmlns:a16="http://schemas.microsoft.com/office/drawing/2014/main" id="{35871DF2-C301-7B49-8C04-4DC89D4B458D}"/>
              </a:ext>
            </a:extLst>
          </p:cNvPr>
          <p:cNvGraphicFramePr>
            <a:graphicFrameLocks noGrp="1"/>
          </p:cNvGraphicFramePr>
          <p:nvPr>
            <p:extLst>
              <p:ext uri="{D42A27DB-BD31-4B8C-83A1-F6EECF244321}">
                <p14:modId xmlns:p14="http://schemas.microsoft.com/office/powerpoint/2010/main" val="2661020593"/>
              </p:ext>
            </p:extLst>
          </p:nvPr>
        </p:nvGraphicFramePr>
        <p:xfrm>
          <a:off x="2339752" y="2492896"/>
          <a:ext cx="4248472" cy="3708400"/>
        </p:xfrm>
        <a:graphic>
          <a:graphicData uri="http://schemas.openxmlformats.org/drawingml/2006/table">
            <a:tbl>
              <a:tblPr firstRow="1" bandRow="1">
                <a:tableStyleId>{5C22544A-7EE6-4342-B048-85BDC9FD1C3A}</a:tableStyleId>
              </a:tblPr>
              <a:tblGrid>
                <a:gridCol w="1749371">
                  <a:extLst>
                    <a:ext uri="{9D8B030D-6E8A-4147-A177-3AD203B41FA5}">
                      <a16:colId xmlns:a16="http://schemas.microsoft.com/office/drawing/2014/main" val="1347896639"/>
                    </a:ext>
                  </a:extLst>
                </a:gridCol>
                <a:gridCol w="2499101">
                  <a:extLst>
                    <a:ext uri="{9D8B030D-6E8A-4147-A177-3AD203B41FA5}">
                      <a16:colId xmlns:a16="http://schemas.microsoft.com/office/drawing/2014/main" val="1933900757"/>
                    </a:ext>
                  </a:extLst>
                </a:gridCol>
              </a:tblGrid>
              <a:tr h="370840">
                <a:tc>
                  <a:txBody>
                    <a:bodyPr/>
                    <a:lstStyle/>
                    <a:p>
                      <a:pPr algn="ctr"/>
                      <a:r>
                        <a:rPr lang="en-GB" dirty="0"/>
                        <a:t>123Test</a:t>
                      </a:r>
                    </a:p>
                  </a:txBody>
                  <a:tcPr/>
                </a:tc>
                <a:tc>
                  <a:txBody>
                    <a:bodyPr/>
                    <a:lstStyle/>
                    <a:p>
                      <a:pPr algn="ctr"/>
                      <a:r>
                        <a:rPr lang="en-GB" dirty="0"/>
                        <a:t>Belbin</a:t>
                      </a:r>
                    </a:p>
                  </a:txBody>
                  <a:tcPr/>
                </a:tc>
                <a:extLst>
                  <a:ext uri="{0D108BD9-81ED-4DB2-BD59-A6C34878D82A}">
                    <a16:rowId xmlns:a16="http://schemas.microsoft.com/office/drawing/2014/main" val="848353620"/>
                  </a:ext>
                </a:extLst>
              </a:tr>
              <a:tr h="370840">
                <a:tc>
                  <a:txBody>
                    <a:bodyPr/>
                    <a:lstStyle/>
                    <a:p>
                      <a:pPr algn="ctr"/>
                      <a:r>
                        <a:rPr lang="en-GB" dirty="0"/>
                        <a:t>Innovator</a:t>
                      </a:r>
                    </a:p>
                  </a:txBody>
                  <a:tcPr/>
                </a:tc>
                <a:tc>
                  <a:txBody>
                    <a:bodyPr/>
                    <a:lstStyle/>
                    <a:p>
                      <a:pPr algn="ctr"/>
                      <a:r>
                        <a:rPr lang="en-GB" dirty="0"/>
                        <a:t>Plant</a:t>
                      </a:r>
                    </a:p>
                  </a:txBody>
                  <a:tcPr/>
                </a:tc>
                <a:extLst>
                  <a:ext uri="{0D108BD9-81ED-4DB2-BD59-A6C34878D82A}">
                    <a16:rowId xmlns:a16="http://schemas.microsoft.com/office/drawing/2014/main" val="1181044647"/>
                  </a:ext>
                </a:extLst>
              </a:tr>
              <a:tr h="370840">
                <a:tc>
                  <a:txBody>
                    <a:bodyPr/>
                    <a:lstStyle/>
                    <a:p>
                      <a:pPr algn="ctr"/>
                      <a:r>
                        <a:rPr lang="en-GB" dirty="0"/>
                        <a:t>Explorer</a:t>
                      </a:r>
                    </a:p>
                  </a:txBody>
                  <a:tcPr/>
                </a:tc>
                <a:tc>
                  <a:txBody>
                    <a:bodyPr/>
                    <a:lstStyle/>
                    <a:p>
                      <a:pPr algn="ctr"/>
                      <a:r>
                        <a:rPr lang="en-GB" dirty="0"/>
                        <a:t>Resource Investigator</a:t>
                      </a:r>
                    </a:p>
                  </a:txBody>
                  <a:tcPr/>
                </a:tc>
                <a:extLst>
                  <a:ext uri="{0D108BD9-81ED-4DB2-BD59-A6C34878D82A}">
                    <a16:rowId xmlns:a16="http://schemas.microsoft.com/office/drawing/2014/main" val="1142562556"/>
                  </a:ext>
                </a:extLst>
              </a:tr>
              <a:tr h="370840">
                <a:tc>
                  <a:txBody>
                    <a:bodyPr/>
                    <a:lstStyle/>
                    <a:p>
                      <a:pPr algn="ctr"/>
                      <a:r>
                        <a:rPr lang="en-GB" dirty="0"/>
                        <a:t>Chairman</a:t>
                      </a:r>
                    </a:p>
                  </a:txBody>
                  <a:tcPr/>
                </a:tc>
                <a:tc>
                  <a:txBody>
                    <a:bodyPr/>
                    <a:lstStyle/>
                    <a:p>
                      <a:pPr algn="ctr"/>
                      <a:r>
                        <a:rPr lang="en-GB" dirty="0"/>
                        <a:t>Co-ordinator</a:t>
                      </a:r>
                    </a:p>
                  </a:txBody>
                  <a:tcPr/>
                </a:tc>
                <a:extLst>
                  <a:ext uri="{0D108BD9-81ED-4DB2-BD59-A6C34878D82A}">
                    <a16:rowId xmlns:a16="http://schemas.microsoft.com/office/drawing/2014/main" val="1704869710"/>
                  </a:ext>
                </a:extLst>
              </a:tr>
              <a:tr h="370840">
                <a:tc>
                  <a:txBody>
                    <a:bodyPr/>
                    <a:lstStyle/>
                    <a:p>
                      <a:pPr algn="ctr"/>
                      <a:r>
                        <a:rPr lang="en-GB" dirty="0"/>
                        <a:t>Executive</a:t>
                      </a:r>
                    </a:p>
                  </a:txBody>
                  <a:tcPr/>
                </a:tc>
                <a:tc>
                  <a:txBody>
                    <a:bodyPr/>
                    <a:lstStyle/>
                    <a:p>
                      <a:pPr algn="ctr"/>
                      <a:r>
                        <a:rPr lang="en-GB" dirty="0"/>
                        <a:t>Implementer</a:t>
                      </a:r>
                    </a:p>
                  </a:txBody>
                  <a:tcPr/>
                </a:tc>
                <a:extLst>
                  <a:ext uri="{0D108BD9-81ED-4DB2-BD59-A6C34878D82A}">
                    <a16:rowId xmlns:a16="http://schemas.microsoft.com/office/drawing/2014/main" val="1573205057"/>
                  </a:ext>
                </a:extLst>
              </a:tr>
              <a:tr h="370840">
                <a:tc>
                  <a:txBody>
                    <a:bodyPr/>
                    <a:lstStyle/>
                    <a:p>
                      <a:pPr algn="ctr"/>
                      <a:r>
                        <a:rPr lang="en-GB" dirty="0"/>
                        <a:t>Analyst</a:t>
                      </a:r>
                    </a:p>
                  </a:txBody>
                  <a:tcPr/>
                </a:tc>
                <a:tc>
                  <a:txBody>
                    <a:bodyPr/>
                    <a:lstStyle/>
                    <a:p>
                      <a:pPr algn="ctr"/>
                      <a:r>
                        <a:rPr lang="en-GB" dirty="0"/>
                        <a:t>Monitor/Evaluator</a:t>
                      </a:r>
                    </a:p>
                  </a:txBody>
                  <a:tcPr/>
                </a:tc>
                <a:extLst>
                  <a:ext uri="{0D108BD9-81ED-4DB2-BD59-A6C34878D82A}">
                    <a16:rowId xmlns:a16="http://schemas.microsoft.com/office/drawing/2014/main" val="1907791324"/>
                  </a:ext>
                </a:extLst>
              </a:tr>
              <a:tr h="370840">
                <a:tc>
                  <a:txBody>
                    <a:bodyPr/>
                    <a:lstStyle/>
                    <a:p>
                      <a:pPr algn="ctr"/>
                      <a:r>
                        <a:rPr lang="en-GB" dirty="0"/>
                        <a:t>Team Player</a:t>
                      </a:r>
                    </a:p>
                  </a:txBody>
                  <a:tcPr/>
                </a:tc>
                <a:tc>
                  <a:txBody>
                    <a:bodyPr/>
                    <a:lstStyle/>
                    <a:p>
                      <a:pPr algn="ctr"/>
                      <a:r>
                        <a:rPr lang="en-GB" dirty="0"/>
                        <a:t>Team worker</a:t>
                      </a:r>
                    </a:p>
                  </a:txBody>
                  <a:tcPr/>
                </a:tc>
                <a:extLst>
                  <a:ext uri="{0D108BD9-81ED-4DB2-BD59-A6C34878D82A}">
                    <a16:rowId xmlns:a16="http://schemas.microsoft.com/office/drawing/2014/main" val="58504017"/>
                  </a:ext>
                </a:extLst>
              </a:tr>
              <a:tr h="370840">
                <a:tc>
                  <a:txBody>
                    <a:bodyPr/>
                    <a:lstStyle/>
                    <a:p>
                      <a:pPr algn="ctr"/>
                      <a:r>
                        <a:rPr lang="en-GB" dirty="0"/>
                        <a:t>Driver</a:t>
                      </a:r>
                    </a:p>
                  </a:txBody>
                  <a:tcPr/>
                </a:tc>
                <a:tc>
                  <a:txBody>
                    <a:bodyPr/>
                    <a:lstStyle/>
                    <a:p>
                      <a:pPr algn="ctr"/>
                      <a:r>
                        <a:rPr lang="en-GB" dirty="0"/>
                        <a:t>Shaper</a:t>
                      </a:r>
                    </a:p>
                  </a:txBody>
                  <a:tcPr/>
                </a:tc>
                <a:extLst>
                  <a:ext uri="{0D108BD9-81ED-4DB2-BD59-A6C34878D82A}">
                    <a16:rowId xmlns:a16="http://schemas.microsoft.com/office/drawing/2014/main" val="4156210810"/>
                  </a:ext>
                </a:extLst>
              </a:tr>
              <a:tr h="370840">
                <a:tc>
                  <a:txBody>
                    <a:bodyPr/>
                    <a:lstStyle/>
                    <a:p>
                      <a:pPr algn="ctr"/>
                      <a:r>
                        <a:rPr lang="en-GB" dirty="0"/>
                        <a:t>Completer</a:t>
                      </a:r>
                    </a:p>
                  </a:txBody>
                  <a:tcPr/>
                </a:tc>
                <a:tc>
                  <a:txBody>
                    <a:bodyPr/>
                    <a:lstStyle/>
                    <a:p>
                      <a:pPr algn="ctr"/>
                      <a:r>
                        <a:rPr lang="en-GB" dirty="0"/>
                        <a:t>Completer/Finisher</a:t>
                      </a:r>
                    </a:p>
                  </a:txBody>
                  <a:tcPr/>
                </a:tc>
                <a:extLst>
                  <a:ext uri="{0D108BD9-81ED-4DB2-BD59-A6C34878D82A}">
                    <a16:rowId xmlns:a16="http://schemas.microsoft.com/office/drawing/2014/main" val="92697544"/>
                  </a:ext>
                </a:extLst>
              </a:tr>
              <a:tr h="370840">
                <a:tc>
                  <a:txBody>
                    <a:bodyPr/>
                    <a:lstStyle/>
                    <a:p>
                      <a:pPr algn="ctr"/>
                      <a:r>
                        <a:rPr lang="en-GB" dirty="0"/>
                        <a:t>Expert</a:t>
                      </a:r>
                    </a:p>
                  </a:txBody>
                  <a:tcPr/>
                </a:tc>
                <a:tc>
                  <a:txBody>
                    <a:bodyPr/>
                    <a:lstStyle/>
                    <a:p>
                      <a:pPr algn="ctr"/>
                      <a:r>
                        <a:rPr lang="en-GB" dirty="0"/>
                        <a:t>Specialist</a:t>
                      </a:r>
                    </a:p>
                  </a:txBody>
                  <a:tcPr/>
                </a:tc>
                <a:extLst>
                  <a:ext uri="{0D108BD9-81ED-4DB2-BD59-A6C34878D82A}">
                    <a16:rowId xmlns:a16="http://schemas.microsoft.com/office/drawing/2014/main" val="859321832"/>
                  </a:ext>
                </a:extLst>
              </a:tr>
            </a:tbl>
          </a:graphicData>
        </a:graphic>
      </p:graphicFrame>
      <p:sp>
        <p:nvSpPr>
          <p:cNvPr id="9" name="Rectangle 8">
            <a:extLst>
              <a:ext uri="{FF2B5EF4-FFF2-40B4-BE49-F238E27FC236}">
                <a16:creationId xmlns:a16="http://schemas.microsoft.com/office/drawing/2014/main" id="{CD9F5FCE-D80A-A64A-8133-8425BE2915E0}"/>
              </a:ext>
            </a:extLst>
          </p:cNvPr>
          <p:cNvSpPr/>
          <p:nvPr/>
        </p:nvSpPr>
        <p:spPr>
          <a:xfrm>
            <a:off x="692696" y="6372036"/>
            <a:ext cx="7758608" cy="369332"/>
          </a:xfrm>
          <a:prstGeom prst="rect">
            <a:avLst/>
          </a:prstGeom>
        </p:spPr>
        <p:txBody>
          <a:bodyPr wrap="square">
            <a:spAutoFit/>
          </a:bodyPr>
          <a:lstStyle/>
          <a:p>
            <a:pPr algn="ctr"/>
            <a:r>
              <a:rPr lang="en-GB" dirty="0">
                <a:hlinkClick r:id="rId2"/>
              </a:rPr>
              <a:t>https://en.wikipedia.org/wiki/Team_Role_Inventories#Belbin_Team_Roles</a:t>
            </a:r>
            <a:endParaRPr lang="en-GB" dirty="0"/>
          </a:p>
        </p:txBody>
      </p:sp>
    </p:spTree>
    <p:extLst>
      <p:ext uri="{BB962C8B-B14F-4D97-AF65-F5344CB8AC3E}">
        <p14:creationId xmlns:p14="http://schemas.microsoft.com/office/powerpoint/2010/main" val="12077768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Belbin Team Roles</a:t>
            </a:r>
          </a:p>
          <a:p>
            <a:pPr lvl="1">
              <a:buNone/>
            </a:pPr>
            <a:endParaRPr lang="en-GB" dirty="0"/>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5" name="Rectangle 1">
            <a:extLst>
              <a:ext uri="{FF2B5EF4-FFF2-40B4-BE49-F238E27FC236}">
                <a16:creationId xmlns:a16="http://schemas.microsoft.com/office/drawing/2014/main" id="{12C27ACC-84B9-5E43-A8A1-3AFEF153130F}"/>
              </a:ext>
            </a:extLst>
          </p:cNvPr>
          <p:cNvSpPr>
            <a:spLocks noChangeArrowheads="1"/>
          </p:cNvSpPr>
          <p:nvPr/>
        </p:nvSpPr>
        <p:spPr bwMode="auto">
          <a:xfrm>
            <a:off x="-1855285" y="3051920"/>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bg1"/>
                </a:solidFill>
                <a:effectLst/>
                <a:latin typeface="Arial" panose="020B0604020202020204" pitchFamily="34" charset="0"/>
              </a:rPr>
            </a:br>
            <a:endParaRPr kumimoji="0" lang="en-US" altLang="en-US" sz="1800" b="0" i="0" u="none" strike="noStrike" cap="none" normalizeH="0" baseline="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9" name="Rectangle 8">
            <a:extLst>
              <a:ext uri="{FF2B5EF4-FFF2-40B4-BE49-F238E27FC236}">
                <a16:creationId xmlns:a16="http://schemas.microsoft.com/office/drawing/2014/main" id="{CD9F5FCE-D80A-A64A-8133-8425BE2915E0}"/>
              </a:ext>
            </a:extLst>
          </p:cNvPr>
          <p:cNvSpPr/>
          <p:nvPr/>
        </p:nvSpPr>
        <p:spPr>
          <a:xfrm>
            <a:off x="692696" y="6372036"/>
            <a:ext cx="7758608" cy="369332"/>
          </a:xfrm>
          <a:prstGeom prst="rect">
            <a:avLst/>
          </a:prstGeom>
        </p:spPr>
        <p:txBody>
          <a:bodyPr wrap="square">
            <a:spAutoFit/>
          </a:bodyPr>
          <a:lstStyle/>
          <a:p>
            <a:pPr algn="ctr"/>
            <a:r>
              <a:rPr lang="en-GB" dirty="0">
                <a:hlinkClick r:id="rId2"/>
              </a:rPr>
              <a:t>https://www.accipio.com/eleadership/mod/wiki/view.php?id=1773</a:t>
            </a:r>
            <a:endParaRPr lang="en-GB" dirty="0"/>
          </a:p>
        </p:txBody>
      </p:sp>
      <p:pic>
        <p:nvPicPr>
          <p:cNvPr id="2" name="Picture 1">
            <a:extLst>
              <a:ext uri="{FF2B5EF4-FFF2-40B4-BE49-F238E27FC236}">
                <a16:creationId xmlns:a16="http://schemas.microsoft.com/office/drawing/2014/main" id="{880A7121-0882-B544-8B02-B81D8976A569}"/>
              </a:ext>
            </a:extLst>
          </p:cNvPr>
          <p:cNvPicPr>
            <a:picLocks noChangeAspect="1"/>
          </p:cNvPicPr>
          <p:nvPr/>
        </p:nvPicPr>
        <p:blipFill rotWithShape="1">
          <a:blip r:embed="rId3"/>
          <a:srcRect l="3801" t="11151" r="9051" b="11151"/>
          <a:stretch/>
        </p:blipFill>
        <p:spPr>
          <a:xfrm>
            <a:off x="1835696" y="1916832"/>
            <a:ext cx="5007475" cy="4464496"/>
          </a:xfrm>
          <a:prstGeom prst="rect">
            <a:avLst/>
          </a:prstGeom>
        </p:spPr>
      </p:pic>
    </p:spTree>
    <p:extLst>
      <p:ext uri="{BB962C8B-B14F-4D97-AF65-F5344CB8AC3E}">
        <p14:creationId xmlns:p14="http://schemas.microsoft.com/office/powerpoint/2010/main" val="22179635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r>
              <a:rPr lang="en-GB" dirty="0"/>
              <a:t>Know thyself: Psychological profiling</a:t>
            </a:r>
          </a:p>
          <a:p>
            <a:pPr lvl="1"/>
            <a:r>
              <a:rPr lang="en-GB" dirty="0"/>
              <a:t>Benefit of psychological profiling is it helps you to understand yourself through external validation</a:t>
            </a:r>
          </a:p>
          <a:p>
            <a:pPr lvl="2"/>
            <a:r>
              <a:rPr lang="en-GB" dirty="0"/>
              <a:t>Read the MBTI and Belbin descriptions to see what makes sense to you</a:t>
            </a:r>
          </a:p>
          <a:p>
            <a:pPr lvl="2"/>
            <a:r>
              <a:rPr lang="en-GB" dirty="0"/>
              <a:t>Get feedback from your colleagues</a:t>
            </a:r>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5" name="Rectangle 1">
            <a:extLst>
              <a:ext uri="{FF2B5EF4-FFF2-40B4-BE49-F238E27FC236}">
                <a16:creationId xmlns:a16="http://schemas.microsoft.com/office/drawing/2014/main" id="{12C27ACC-84B9-5E43-A8A1-3AFEF153130F}"/>
              </a:ext>
            </a:extLst>
          </p:cNvPr>
          <p:cNvSpPr>
            <a:spLocks noChangeArrowheads="1"/>
          </p:cNvSpPr>
          <p:nvPr/>
        </p:nvSpPr>
        <p:spPr bwMode="auto">
          <a:xfrm>
            <a:off x="-1855285" y="3051920"/>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bg1"/>
                </a:solidFill>
                <a:effectLst/>
                <a:latin typeface="Arial" panose="020B0604020202020204" pitchFamily="34" charset="0"/>
              </a:rPr>
            </a:br>
            <a:endParaRPr kumimoji="0" lang="en-US" altLang="en-US" sz="1800" b="0" i="0" u="none" strike="noStrike" cap="none" normalizeH="0" baseline="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24123959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08720"/>
            <a:ext cx="8229600" cy="5760640"/>
          </a:xfrm>
        </p:spPr>
        <p:txBody>
          <a:bodyPr>
            <a:normAutofit/>
          </a:bodyPr>
          <a:lstStyle/>
          <a:p>
            <a:endParaRPr lang="en-GB" dirty="0"/>
          </a:p>
          <a:p>
            <a:endParaRPr lang="en-GB" dirty="0"/>
          </a:p>
          <a:p>
            <a:endParaRPr lang="en-GB" dirty="0"/>
          </a:p>
          <a:p>
            <a:endParaRPr lang="en-GB" dirty="0"/>
          </a:p>
          <a:p>
            <a:r>
              <a:rPr lang="en-GB" dirty="0"/>
              <a:t>Tea Break</a:t>
            </a:r>
          </a:p>
          <a:p>
            <a:pPr lvl="1"/>
            <a:endParaRPr lang="en-GB" dirty="0"/>
          </a:p>
        </p:txBody>
      </p:sp>
      <p:sp>
        <p:nvSpPr>
          <p:cNvPr id="6146" name="AutoShape 2"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48" name="AutoShape 4"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0" name="AutoShape 6" descr="Image result for know thysel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2" name="AutoShape 8"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6154" name="AutoShape 10" descr="know-thyself-pt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5" name="Rectangle 1">
            <a:extLst>
              <a:ext uri="{FF2B5EF4-FFF2-40B4-BE49-F238E27FC236}">
                <a16:creationId xmlns:a16="http://schemas.microsoft.com/office/drawing/2014/main" id="{12C27ACC-84B9-5E43-A8A1-3AFEF153130F}"/>
              </a:ext>
            </a:extLst>
          </p:cNvPr>
          <p:cNvSpPr>
            <a:spLocks noChangeArrowheads="1"/>
          </p:cNvSpPr>
          <p:nvPr/>
        </p:nvSpPr>
        <p:spPr bwMode="auto">
          <a:xfrm>
            <a:off x="-1855285" y="3051920"/>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bg1"/>
                </a:solidFill>
                <a:effectLst/>
                <a:latin typeface="Arial" panose="020B0604020202020204" pitchFamily="34" charset="0"/>
              </a:rPr>
            </a:br>
            <a:endParaRPr kumimoji="0" lang="en-US" altLang="en-US" sz="1800" b="0" i="0" u="none" strike="noStrike" cap="none" normalizeH="0" baseline="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5026045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endParaRPr lang="en-GB" dirty="0"/>
          </a:p>
          <a:p>
            <a:endParaRPr lang="en-GB" dirty="0"/>
          </a:p>
          <a:p>
            <a:endParaRPr lang="en-GB" dirty="0"/>
          </a:p>
          <a:p>
            <a:endParaRPr lang="en-GB" dirty="0"/>
          </a:p>
          <a:p>
            <a:endParaRPr lang="en-GB" dirty="0"/>
          </a:p>
          <a:p>
            <a:r>
              <a:rPr lang="en-GB" dirty="0"/>
              <a:t>Where do you want to go?</a:t>
            </a:r>
          </a:p>
          <a:p>
            <a:pPr lvl="1"/>
            <a:endParaRPr lang="en-GB" dirty="0"/>
          </a:p>
          <a:p>
            <a:pPr lvl="1"/>
            <a:endParaRPr lang="en-GB" dirty="0"/>
          </a:p>
        </p:txBody>
      </p:sp>
    </p:spTree>
    <p:extLst>
      <p:ext uri="{BB962C8B-B14F-4D97-AF65-F5344CB8AC3E}">
        <p14:creationId xmlns:p14="http://schemas.microsoft.com/office/powerpoint/2010/main" val="13919900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Let’s make some broad criteria to cluster</a:t>
            </a:r>
          </a:p>
          <a:p>
            <a:pPr lvl="2"/>
            <a:r>
              <a:rPr lang="en-GB" dirty="0"/>
              <a:t>Making content / not making content</a:t>
            </a:r>
          </a:p>
          <a:p>
            <a:pPr lvl="3"/>
            <a:r>
              <a:rPr lang="en-GB" dirty="0"/>
              <a:t>‘content’ all assets (</a:t>
            </a:r>
            <a:r>
              <a:rPr lang="en-GB" dirty="0" err="1"/>
              <a:t>anim</a:t>
            </a:r>
            <a:r>
              <a:rPr lang="en-GB" dirty="0"/>
              <a:t>, art, audio, design, programming, writing)</a:t>
            </a:r>
          </a:p>
          <a:p>
            <a:pPr lvl="3"/>
            <a:r>
              <a:rPr lang="en-GB" dirty="0"/>
              <a:t>Not content – managing / supervising what goes on</a:t>
            </a:r>
          </a:p>
          <a:p>
            <a:pPr lvl="2"/>
            <a:r>
              <a:rPr lang="en-GB" dirty="0"/>
              <a:t>In the games industry / not in the games industry</a:t>
            </a:r>
          </a:p>
          <a:p>
            <a:pPr lvl="3"/>
            <a:r>
              <a:rPr lang="en-GB" dirty="0"/>
              <a:t>Use your knowledge about the industry</a:t>
            </a:r>
          </a:p>
          <a:p>
            <a:endParaRPr lang="en-GB" dirty="0"/>
          </a:p>
          <a:p>
            <a:endParaRPr lang="en-GB" dirty="0"/>
          </a:p>
          <a:p>
            <a:endParaRPr lang="en-GB" dirty="0"/>
          </a:p>
          <a:p>
            <a:endParaRPr lang="en-GB" dirty="0"/>
          </a:p>
          <a:p>
            <a:endParaRPr lang="en-GB" dirty="0"/>
          </a:p>
          <a:p>
            <a:pPr lvl="1"/>
            <a:endParaRPr lang="en-GB" dirty="0"/>
          </a:p>
          <a:p>
            <a:pPr lvl="1"/>
            <a:endParaRPr lang="en-GB" dirty="0"/>
          </a:p>
        </p:txBody>
      </p:sp>
    </p:spTree>
    <p:extLst>
      <p:ext uri="{BB962C8B-B14F-4D97-AF65-F5344CB8AC3E}">
        <p14:creationId xmlns:p14="http://schemas.microsoft.com/office/powerpoint/2010/main" val="1763084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Jobs &amp; Careers</a:t>
            </a:r>
          </a:p>
          <a:p>
            <a:endParaRPr lang="en-GB" dirty="0"/>
          </a:p>
          <a:p>
            <a:endParaRPr lang="en-GB" dirty="0"/>
          </a:p>
          <a:p>
            <a:endParaRPr lang="en-GB" dirty="0"/>
          </a:p>
          <a:p>
            <a:endParaRPr lang="en-GB" dirty="0"/>
          </a:p>
          <a:p>
            <a:endParaRPr lang="en-GB" dirty="0"/>
          </a:p>
          <a:p>
            <a:pPr lvl="1"/>
            <a:endParaRPr lang="en-GB" dirty="0"/>
          </a:p>
          <a:p>
            <a:pPr lvl="1"/>
            <a:endParaRPr lang="en-GB" dirty="0"/>
          </a:p>
        </p:txBody>
      </p:sp>
      <p:grpSp>
        <p:nvGrpSpPr>
          <p:cNvPr id="19" name="Group 18">
            <a:extLst>
              <a:ext uri="{FF2B5EF4-FFF2-40B4-BE49-F238E27FC236}">
                <a16:creationId xmlns:a16="http://schemas.microsoft.com/office/drawing/2014/main" id="{94C7E7C8-E0D8-F946-BDC1-5CBF6C4C75A7}"/>
              </a:ext>
            </a:extLst>
          </p:cNvPr>
          <p:cNvGrpSpPr/>
          <p:nvPr/>
        </p:nvGrpSpPr>
        <p:grpSpPr>
          <a:xfrm>
            <a:off x="1043608" y="1763316"/>
            <a:ext cx="7056784" cy="4690020"/>
            <a:chOff x="1043608" y="1475284"/>
            <a:chExt cx="7056784" cy="5050060"/>
          </a:xfrm>
        </p:grpSpPr>
        <p:grpSp>
          <p:nvGrpSpPr>
            <p:cNvPr id="6" name="Group 5">
              <a:extLst>
                <a:ext uri="{FF2B5EF4-FFF2-40B4-BE49-F238E27FC236}">
                  <a16:creationId xmlns:a16="http://schemas.microsoft.com/office/drawing/2014/main" id="{15798A9D-3404-9345-9EB6-89BC8AFD2E31}"/>
                </a:ext>
              </a:extLst>
            </p:cNvPr>
            <p:cNvGrpSpPr/>
            <p:nvPr/>
          </p:nvGrpSpPr>
          <p:grpSpPr>
            <a:xfrm>
              <a:off x="1043608" y="3995564"/>
              <a:ext cx="3528393" cy="2529780"/>
              <a:chOff x="1043608" y="3707532"/>
              <a:chExt cx="3528393" cy="2529780"/>
            </a:xfrm>
          </p:grpSpPr>
          <p:sp>
            <p:nvSpPr>
              <p:cNvPr id="2" name="Rectangle 1">
                <a:extLst>
                  <a:ext uri="{FF2B5EF4-FFF2-40B4-BE49-F238E27FC236}">
                    <a16:creationId xmlns:a16="http://schemas.microsoft.com/office/drawing/2014/main" id="{1090ECD5-BB1E-384B-8708-35279749F298}"/>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A7CF4E8B-3C91-D54F-A8B3-9A6294A52C43}"/>
                  </a:ext>
                </a:extLst>
              </p:cNvPr>
              <p:cNvSpPr txBox="1"/>
              <p:nvPr/>
            </p:nvSpPr>
            <p:spPr>
              <a:xfrm>
                <a:off x="1043608" y="3717032"/>
                <a:ext cx="3528391" cy="369332"/>
              </a:xfrm>
              <a:prstGeom prst="rect">
                <a:avLst/>
              </a:prstGeom>
              <a:noFill/>
            </p:spPr>
            <p:txBody>
              <a:bodyPr wrap="square" rtlCol="0">
                <a:spAutoFit/>
              </a:bodyPr>
              <a:lstStyle/>
              <a:p>
                <a:pPr algn="ctr"/>
                <a:r>
                  <a:rPr lang="en-GB" b="1" dirty="0">
                    <a:solidFill>
                      <a:schemeClr val="bg1"/>
                    </a:solidFill>
                  </a:rPr>
                  <a:t>In Industry / Asset Creation</a:t>
                </a:r>
              </a:p>
            </p:txBody>
          </p:sp>
          <p:sp>
            <p:nvSpPr>
              <p:cNvPr id="5" name="TextBox 4">
                <a:extLst>
                  <a:ext uri="{FF2B5EF4-FFF2-40B4-BE49-F238E27FC236}">
                    <a16:creationId xmlns:a16="http://schemas.microsoft.com/office/drawing/2014/main" id="{9809A1DB-E8CF-B14E-8724-CD45E994EE5C}"/>
                  </a:ext>
                </a:extLst>
              </p:cNvPr>
              <p:cNvSpPr txBox="1"/>
              <p:nvPr/>
            </p:nvSpPr>
            <p:spPr>
              <a:xfrm>
                <a:off x="1259379" y="4061971"/>
                <a:ext cx="3312622" cy="2031325"/>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Making games</a:t>
                </a:r>
              </a:p>
              <a:p>
                <a:pPr marL="285750" indent="-285750">
                  <a:buFont typeface="Arial" panose="020B0604020202020204" pitchFamily="34" charset="0"/>
                  <a:buChar char="•"/>
                </a:pPr>
                <a:r>
                  <a:rPr lang="en-GB" dirty="0">
                    <a:solidFill>
                      <a:schemeClr val="bg1"/>
                    </a:solidFill>
                  </a:rPr>
                  <a:t>Mashup job titles</a:t>
                </a:r>
              </a:p>
              <a:p>
                <a:pPr marL="742950" lvl="1" indent="-285750">
                  <a:buFont typeface="Arial" panose="020B0604020202020204" pitchFamily="34" charset="0"/>
                  <a:buChar char="•"/>
                </a:pPr>
                <a:r>
                  <a:rPr lang="en-GB" dirty="0">
                    <a:solidFill>
                      <a:schemeClr val="bg1"/>
                    </a:solidFill>
                  </a:rPr>
                  <a:t>Technical &lt;role&gt;</a:t>
                </a:r>
              </a:p>
              <a:p>
                <a:pPr marL="742950" lvl="1" indent="-285750">
                  <a:buFont typeface="Arial" panose="020B0604020202020204" pitchFamily="34" charset="0"/>
                  <a:buChar char="•"/>
                </a:pPr>
                <a:r>
                  <a:rPr lang="en-GB" dirty="0">
                    <a:solidFill>
                      <a:schemeClr val="bg1"/>
                    </a:solidFill>
                  </a:rPr>
                  <a:t>Creative &lt;role&gt;</a:t>
                </a:r>
              </a:p>
              <a:p>
                <a:pPr marL="285750" indent="-285750">
                  <a:buFont typeface="Arial" panose="020B0604020202020204" pitchFamily="34" charset="0"/>
                  <a:buChar char="•"/>
                </a:pPr>
                <a:r>
                  <a:rPr lang="en-GB" dirty="0">
                    <a:solidFill>
                      <a:schemeClr val="bg1"/>
                    </a:solidFill>
                  </a:rPr>
                  <a:t>Creating content about making games (writing, blogging, </a:t>
                </a:r>
                <a:r>
                  <a:rPr lang="en-GB" dirty="0" err="1">
                    <a:solidFill>
                      <a:schemeClr val="bg1"/>
                    </a:solidFill>
                  </a:rPr>
                  <a:t>youtubing</a:t>
                </a:r>
                <a:r>
                  <a:rPr lang="en-GB" dirty="0">
                    <a:solidFill>
                      <a:schemeClr val="bg1"/>
                    </a:solidFill>
                  </a:rPr>
                  <a:t>)</a:t>
                </a:r>
              </a:p>
            </p:txBody>
          </p:sp>
        </p:grpSp>
        <p:grpSp>
          <p:nvGrpSpPr>
            <p:cNvPr id="7" name="Group 6">
              <a:extLst>
                <a:ext uri="{FF2B5EF4-FFF2-40B4-BE49-F238E27FC236}">
                  <a16:creationId xmlns:a16="http://schemas.microsoft.com/office/drawing/2014/main" id="{53D70889-F1C8-3643-A5EE-A419067CC4FE}"/>
                </a:ext>
              </a:extLst>
            </p:cNvPr>
            <p:cNvGrpSpPr/>
            <p:nvPr/>
          </p:nvGrpSpPr>
          <p:grpSpPr>
            <a:xfrm>
              <a:off x="4571999" y="3995564"/>
              <a:ext cx="3528393" cy="2529780"/>
              <a:chOff x="1043607" y="3707532"/>
              <a:chExt cx="3528393" cy="2529780"/>
            </a:xfrm>
          </p:grpSpPr>
          <p:sp>
            <p:nvSpPr>
              <p:cNvPr id="8" name="Rectangle 7">
                <a:extLst>
                  <a:ext uri="{FF2B5EF4-FFF2-40B4-BE49-F238E27FC236}">
                    <a16:creationId xmlns:a16="http://schemas.microsoft.com/office/drawing/2014/main" id="{6B9E4D2A-EDEE-1C43-8460-9D998611AE2E}"/>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8892FD83-A6E3-BF4F-BD4D-093655743A87}"/>
                  </a:ext>
                </a:extLst>
              </p:cNvPr>
              <p:cNvSpPr txBox="1"/>
              <p:nvPr/>
            </p:nvSpPr>
            <p:spPr>
              <a:xfrm>
                <a:off x="1043607" y="3717032"/>
                <a:ext cx="3528391" cy="369332"/>
              </a:xfrm>
              <a:prstGeom prst="rect">
                <a:avLst/>
              </a:prstGeom>
              <a:noFill/>
            </p:spPr>
            <p:txBody>
              <a:bodyPr wrap="square" rtlCol="0">
                <a:spAutoFit/>
              </a:bodyPr>
              <a:lstStyle/>
              <a:p>
                <a:pPr algn="ctr"/>
                <a:r>
                  <a:rPr lang="en-GB" b="1" dirty="0">
                    <a:solidFill>
                      <a:schemeClr val="bg1"/>
                    </a:solidFill>
                  </a:rPr>
                  <a:t>Out of Industry / Asset Creation</a:t>
                </a:r>
              </a:p>
            </p:txBody>
          </p:sp>
          <p:sp>
            <p:nvSpPr>
              <p:cNvPr id="10" name="TextBox 9">
                <a:extLst>
                  <a:ext uri="{FF2B5EF4-FFF2-40B4-BE49-F238E27FC236}">
                    <a16:creationId xmlns:a16="http://schemas.microsoft.com/office/drawing/2014/main" id="{E9A68C92-863F-2840-ABC7-D52D06D6168A}"/>
                  </a:ext>
                </a:extLst>
              </p:cNvPr>
              <p:cNvSpPr txBox="1"/>
              <p:nvPr/>
            </p:nvSpPr>
            <p:spPr>
              <a:xfrm>
                <a:off x="1187624" y="4077072"/>
                <a:ext cx="3312622" cy="2031325"/>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Making creative content</a:t>
                </a:r>
              </a:p>
              <a:p>
                <a:pPr marL="285750" indent="-285750">
                  <a:buFont typeface="Arial" panose="020B0604020202020204" pitchFamily="34" charset="0"/>
                  <a:buChar char="•"/>
                </a:pPr>
                <a:r>
                  <a:rPr lang="en-GB" dirty="0" err="1">
                    <a:solidFill>
                      <a:schemeClr val="bg1"/>
                    </a:solidFill>
                  </a:rPr>
                  <a:t>Webdev</a:t>
                </a:r>
                <a:r>
                  <a:rPr lang="en-GB" dirty="0">
                    <a:solidFill>
                      <a:schemeClr val="bg1"/>
                    </a:solidFill>
                  </a:rPr>
                  <a:t> / web design / web content</a:t>
                </a:r>
              </a:p>
              <a:p>
                <a:pPr marL="285750" indent="-285750">
                  <a:buFont typeface="Arial" panose="020B0604020202020204" pitchFamily="34" charset="0"/>
                  <a:buChar char="•"/>
                </a:pPr>
                <a:r>
                  <a:rPr lang="en-GB" dirty="0">
                    <a:solidFill>
                      <a:schemeClr val="bg1"/>
                    </a:solidFill>
                  </a:rPr>
                  <a:t>Film/TV/Post</a:t>
                </a:r>
              </a:p>
              <a:p>
                <a:pPr marL="285750" indent="-285750">
                  <a:buFont typeface="Arial" panose="020B0604020202020204" pitchFamily="34" charset="0"/>
                  <a:buChar char="•"/>
                </a:pPr>
                <a:r>
                  <a:rPr lang="en-GB" dirty="0" err="1">
                    <a:solidFill>
                      <a:schemeClr val="bg1"/>
                    </a:solidFill>
                  </a:rPr>
                  <a:t>Appdev</a:t>
                </a:r>
                <a:endParaRPr lang="en-GB" dirty="0">
                  <a:solidFill>
                    <a:schemeClr val="bg1"/>
                  </a:solidFill>
                </a:endParaRPr>
              </a:p>
              <a:p>
                <a:pPr marL="285750" indent="-285750">
                  <a:buFont typeface="Arial" panose="020B0604020202020204" pitchFamily="34" charset="0"/>
                  <a:buChar char="•"/>
                </a:pPr>
                <a:r>
                  <a:rPr lang="en-GB" dirty="0">
                    <a:solidFill>
                      <a:schemeClr val="bg1"/>
                    </a:solidFill>
                  </a:rPr>
                  <a:t>Serious Games / Gamification</a:t>
                </a:r>
              </a:p>
              <a:p>
                <a:pPr marL="285750" indent="-285750">
                  <a:buFont typeface="Arial" panose="020B0604020202020204" pitchFamily="34" charset="0"/>
                  <a:buChar char="•"/>
                </a:pPr>
                <a:r>
                  <a:rPr lang="en-GB" dirty="0">
                    <a:solidFill>
                      <a:schemeClr val="bg1"/>
                    </a:solidFill>
                  </a:rPr>
                  <a:t>UX</a:t>
                </a:r>
              </a:p>
            </p:txBody>
          </p:sp>
        </p:grpSp>
        <p:grpSp>
          <p:nvGrpSpPr>
            <p:cNvPr id="11" name="Group 10">
              <a:extLst>
                <a:ext uri="{FF2B5EF4-FFF2-40B4-BE49-F238E27FC236}">
                  <a16:creationId xmlns:a16="http://schemas.microsoft.com/office/drawing/2014/main" id="{0F4A220D-B48F-0C40-BBAC-822120F9EB39}"/>
                </a:ext>
              </a:extLst>
            </p:cNvPr>
            <p:cNvGrpSpPr/>
            <p:nvPr/>
          </p:nvGrpSpPr>
          <p:grpSpPr>
            <a:xfrm>
              <a:off x="1043608" y="1475284"/>
              <a:ext cx="3528393" cy="2529780"/>
              <a:chOff x="1043608" y="3707532"/>
              <a:chExt cx="3528393" cy="2529780"/>
            </a:xfrm>
          </p:grpSpPr>
          <p:sp>
            <p:nvSpPr>
              <p:cNvPr id="12" name="Rectangle 11">
                <a:extLst>
                  <a:ext uri="{FF2B5EF4-FFF2-40B4-BE49-F238E27FC236}">
                    <a16:creationId xmlns:a16="http://schemas.microsoft.com/office/drawing/2014/main" id="{8C10FB86-9C21-2D4F-A634-4E229E8EB013}"/>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A5A78F8A-DA56-DB47-9A48-F4FE48297448}"/>
                  </a:ext>
                </a:extLst>
              </p:cNvPr>
              <p:cNvSpPr txBox="1"/>
              <p:nvPr/>
            </p:nvSpPr>
            <p:spPr>
              <a:xfrm>
                <a:off x="1095230" y="3717032"/>
                <a:ext cx="3476770" cy="369332"/>
              </a:xfrm>
              <a:prstGeom prst="rect">
                <a:avLst/>
              </a:prstGeom>
              <a:noFill/>
            </p:spPr>
            <p:txBody>
              <a:bodyPr wrap="square" rtlCol="0">
                <a:spAutoFit/>
              </a:bodyPr>
              <a:lstStyle/>
              <a:p>
                <a:pPr algn="ctr"/>
                <a:r>
                  <a:rPr lang="en-GB" b="1" dirty="0">
                    <a:solidFill>
                      <a:schemeClr val="bg1"/>
                    </a:solidFill>
                  </a:rPr>
                  <a:t>In Industry / Not Asset Creation</a:t>
                </a:r>
              </a:p>
            </p:txBody>
          </p:sp>
          <p:sp>
            <p:nvSpPr>
              <p:cNvPr id="14" name="TextBox 13">
                <a:extLst>
                  <a:ext uri="{FF2B5EF4-FFF2-40B4-BE49-F238E27FC236}">
                    <a16:creationId xmlns:a16="http://schemas.microsoft.com/office/drawing/2014/main" id="{DD6E0438-4D2B-D34D-8E68-DD455888D648}"/>
                  </a:ext>
                </a:extLst>
              </p:cNvPr>
              <p:cNvSpPr txBox="1"/>
              <p:nvPr/>
            </p:nvSpPr>
            <p:spPr>
              <a:xfrm>
                <a:off x="1259379" y="4061971"/>
                <a:ext cx="3312622" cy="1754326"/>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Management / Production</a:t>
                </a:r>
              </a:p>
              <a:p>
                <a:pPr marL="285750" indent="-285750">
                  <a:buFont typeface="Arial" panose="020B0604020202020204" pitchFamily="34" charset="0"/>
                  <a:buChar char="•"/>
                </a:pPr>
                <a:r>
                  <a:rPr lang="en-GB" dirty="0">
                    <a:solidFill>
                      <a:schemeClr val="bg1"/>
                    </a:solidFill>
                  </a:rPr>
                  <a:t>PR, S&amp;M, community </a:t>
                </a:r>
                <a:r>
                  <a:rPr lang="en-GB" dirty="0" err="1">
                    <a:solidFill>
                      <a:schemeClr val="bg1"/>
                    </a:solidFill>
                  </a:rPr>
                  <a:t>mngt</a:t>
                </a:r>
                <a:endParaRPr lang="en-GB" dirty="0">
                  <a:solidFill>
                    <a:schemeClr val="bg1"/>
                  </a:solidFill>
                </a:endParaRPr>
              </a:p>
              <a:p>
                <a:pPr marL="285750" indent="-285750">
                  <a:buFont typeface="Arial" panose="020B0604020202020204" pitchFamily="34" charset="0"/>
                  <a:buChar char="•"/>
                </a:pPr>
                <a:r>
                  <a:rPr lang="en-GB" dirty="0" err="1">
                    <a:solidFill>
                      <a:schemeClr val="bg1"/>
                    </a:solidFill>
                  </a:rPr>
                  <a:t>Bizdev</a:t>
                </a:r>
                <a:endParaRPr lang="en-GB" dirty="0">
                  <a:solidFill>
                    <a:schemeClr val="bg1"/>
                  </a:solidFill>
                </a:endParaRPr>
              </a:p>
              <a:p>
                <a:pPr marL="285750" indent="-285750">
                  <a:buFont typeface="Arial" panose="020B0604020202020204" pitchFamily="34" charset="0"/>
                  <a:buChar char="•"/>
                </a:pPr>
                <a:r>
                  <a:rPr lang="en-GB" dirty="0">
                    <a:solidFill>
                      <a:schemeClr val="bg1"/>
                    </a:solidFill>
                  </a:rPr>
                  <a:t>Evangelism</a:t>
                </a:r>
              </a:p>
              <a:p>
                <a:pPr marL="285750" indent="-285750">
                  <a:buFont typeface="Arial" panose="020B0604020202020204" pitchFamily="34" charset="0"/>
                  <a:buChar char="•"/>
                </a:pPr>
                <a:r>
                  <a:rPr lang="en-GB" dirty="0">
                    <a:solidFill>
                      <a:schemeClr val="bg1"/>
                    </a:solidFill>
                  </a:rPr>
                  <a:t>Developer support</a:t>
                </a:r>
              </a:p>
              <a:p>
                <a:pPr marL="285750" indent="-285750">
                  <a:buFont typeface="Arial" panose="020B0604020202020204" pitchFamily="34" charset="0"/>
                  <a:buChar char="•"/>
                </a:pPr>
                <a:r>
                  <a:rPr lang="en-GB" dirty="0">
                    <a:solidFill>
                      <a:schemeClr val="bg1"/>
                    </a:solidFill>
                  </a:rPr>
                  <a:t>QA</a:t>
                </a:r>
              </a:p>
            </p:txBody>
          </p:sp>
        </p:grpSp>
        <p:grpSp>
          <p:nvGrpSpPr>
            <p:cNvPr id="15" name="Group 14">
              <a:extLst>
                <a:ext uri="{FF2B5EF4-FFF2-40B4-BE49-F238E27FC236}">
                  <a16:creationId xmlns:a16="http://schemas.microsoft.com/office/drawing/2014/main" id="{DD5ADEED-2066-A145-AA28-2C15C40AB61B}"/>
                </a:ext>
              </a:extLst>
            </p:cNvPr>
            <p:cNvGrpSpPr/>
            <p:nvPr/>
          </p:nvGrpSpPr>
          <p:grpSpPr>
            <a:xfrm>
              <a:off x="4571999" y="1475284"/>
              <a:ext cx="3528392" cy="2529780"/>
              <a:chOff x="1043608" y="3707532"/>
              <a:chExt cx="3528392" cy="2529780"/>
            </a:xfrm>
          </p:grpSpPr>
          <p:sp>
            <p:nvSpPr>
              <p:cNvPr id="16" name="Rectangle 15">
                <a:extLst>
                  <a:ext uri="{FF2B5EF4-FFF2-40B4-BE49-F238E27FC236}">
                    <a16:creationId xmlns:a16="http://schemas.microsoft.com/office/drawing/2014/main" id="{3BDD5A7C-198C-354F-BB10-449AC4E1C590}"/>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E91E3C1-25FB-0E4C-8BCD-A70C139FF8FE}"/>
                  </a:ext>
                </a:extLst>
              </p:cNvPr>
              <p:cNvSpPr txBox="1"/>
              <p:nvPr/>
            </p:nvSpPr>
            <p:spPr>
              <a:xfrm>
                <a:off x="1095230" y="3717032"/>
                <a:ext cx="3476770" cy="646331"/>
              </a:xfrm>
              <a:prstGeom prst="rect">
                <a:avLst/>
              </a:prstGeom>
              <a:noFill/>
            </p:spPr>
            <p:txBody>
              <a:bodyPr wrap="square" rtlCol="0">
                <a:spAutoFit/>
              </a:bodyPr>
              <a:lstStyle/>
              <a:p>
                <a:pPr algn="ctr"/>
                <a:r>
                  <a:rPr lang="en-GB" b="1" dirty="0">
                    <a:solidFill>
                      <a:schemeClr val="bg1"/>
                    </a:solidFill>
                  </a:rPr>
                  <a:t>Out of Industry / Not Asset Creation</a:t>
                </a:r>
              </a:p>
            </p:txBody>
          </p:sp>
          <p:sp>
            <p:nvSpPr>
              <p:cNvPr id="18" name="TextBox 17">
                <a:extLst>
                  <a:ext uri="{FF2B5EF4-FFF2-40B4-BE49-F238E27FC236}">
                    <a16:creationId xmlns:a16="http://schemas.microsoft.com/office/drawing/2014/main" id="{63829B21-826F-5D41-B6D8-D2A0193F9AD2}"/>
                  </a:ext>
                </a:extLst>
              </p:cNvPr>
              <p:cNvSpPr txBox="1"/>
              <p:nvPr/>
            </p:nvSpPr>
            <p:spPr>
              <a:xfrm>
                <a:off x="1187625" y="4338970"/>
                <a:ext cx="3312622" cy="369332"/>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Anything you fancy</a:t>
                </a:r>
              </a:p>
            </p:txBody>
          </p:sp>
        </p:grpSp>
      </p:grpSp>
    </p:spTree>
    <p:extLst>
      <p:ext uri="{BB962C8B-B14F-4D97-AF65-F5344CB8AC3E}">
        <p14:creationId xmlns:p14="http://schemas.microsoft.com/office/powerpoint/2010/main" val="730616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Where do the jobs live</a:t>
            </a:r>
          </a:p>
          <a:p>
            <a:endParaRPr lang="en-GB" dirty="0"/>
          </a:p>
          <a:p>
            <a:endParaRPr lang="en-GB" dirty="0"/>
          </a:p>
          <a:p>
            <a:endParaRPr lang="en-GB" dirty="0"/>
          </a:p>
          <a:p>
            <a:endParaRPr lang="en-GB" dirty="0"/>
          </a:p>
          <a:p>
            <a:endParaRPr lang="en-GB" dirty="0"/>
          </a:p>
          <a:p>
            <a:pPr lvl="1"/>
            <a:endParaRPr lang="en-GB" dirty="0"/>
          </a:p>
          <a:p>
            <a:pPr lvl="1"/>
            <a:endParaRPr lang="en-GB" dirty="0"/>
          </a:p>
        </p:txBody>
      </p:sp>
      <p:grpSp>
        <p:nvGrpSpPr>
          <p:cNvPr id="19" name="Group 18">
            <a:extLst>
              <a:ext uri="{FF2B5EF4-FFF2-40B4-BE49-F238E27FC236}">
                <a16:creationId xmlns:a16="http://schemas.microsoft.com/office/drawing/2014/main" id="{94C7E7C8-E0D8-F946-BDC1-5CBF6C4C75A7}"/>
              </a:ext>
            </a:extLst>
          </p:cNvPr>
          <p:cNvGrpSpPr/>
          <p:nvPr/>
        </p:nvGrpSpPr>
        <p:grpSpPr>
          <a:xfrm>
            <a:off x="1043608" y="1763316"/>
            <a:ext cx="7056784" cy="5269116"/>
            <a:chOff x="1043608" y="1475284"/>
            <a:chExt cx="7056784" cy="5673611"/>
          </a:xfrm>
        </p:grpSpPr>
        <p:sp>
          <p:nvSpPr>
            <p:cNvPr id="5" name="TextBox 4">
              <a:extLst>
                <a:ext uri="{FF2B5EF4-FFF2-40B4-BE49-F238E27FC236}">
                  <a16:creationId xmlns:a16="http://schemas.microsoft.com/office/drawing/2014/main" id="{9809A1DB-E8CF-B14E-8724-CD45E994EE5C}"/>
                </a:ext>
              </a:extLst>
            </p:cNvPr>
            <p:cNvSpPr txBox="1"/>
            <p:nvPr/>
          </p:nvSpPr>
          <p:spPr>
            <a:xfrm>
              <a:off x="1261487" y="2693243"/>
              <a:ext cx="3312622" cy="3380318"/>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Direct applications</a:t>
              </a:r>
            </a:p>
            <a:p>
              <a:pPr marL="285750" indent="-285750">
                <a:buFont typeface="Arial" panose="020B0604020202020204" pitchFamily="34" charset="0"/>
                <a:buChar char="•"/>
              </a:pPr>
              <a:r>
                <a:rPr lang="en-GB" dirty="0">
                  <a:solidFill>
                    <a:schemeClr val="bg1"/>
                  </a:solidFill>
                </a:rPr>
                <a:t>Social media (industry groups, twitter)</a:t>
              </a:r>
            </a:p>
            <a:p>
              <a:pPr marL="285750" indent="-285750">
                <a:buFont typeface="Arial" panose="020B0604020202020204" pitchFamily="34" charset="0"/>
                <a:buChar char="•"/>
              </a:pPr>
              <a:r>
                <a:rPr lang="en-GB" dirty="0">
                  <a:solidFill>
                    <a:schemeClr val="bg1"/>
                  </a:solidFill>
                  <a:hlinkClick r:id="rId2"/>
                </a:rPr>
                <a:t>www.gamesindustry.biz/jobs</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3"/>
                </a:rPr>
                <a:t>www.amiqus.com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4"/>
                </a:rPr>
                <a:t>www.opmjobs.com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5"/>
                </a:rPr>
                <a:t>www.gamesjobsdirect.com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6"/>
                </a:rPr>
                <a:t>www.linkedin.com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7"/>
                </a:rPr>
                <a:t>www.aswift.com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6"/>
                </a:rPr>
                <a:t>www.linkedin.com</a:t>
              </a:r>
              <a:endParaRPr lang="en-GB" dirty="0">
                <a:solidFill>
                  <a:schemeClr val="bg1"/>
                </a:solidFill>
              </a:endParaRPr>
            </a:p>
            <a:p>
              <a:pPr marL="285750" indent="-285750">
                <a:buFont typeface="Arial" panose="020B0604020202020204" pitchFamily="34" charset="0"/>
                <a:buChar char="•"/>
              </a:pPr>
              <a:endParaRPr lang="en-GB" dirty="0">
                <a:solidFill>
                  <a:schemeClr val="bg1"/>
                </a:solidFill>
              </a:endParaRPr>
            </a:p>
          </p:txBody>
        </p:sp>
        <p:grpSp>
          <p:nvGrpSpPr>
            <p:cNvPr id="7" name="Group 6">
              <a:extLst>
                <a:ext uri="{FF2B5EF4-FFF2-40B4-BE49-F238E27FC236}">
                  <a16:creationId xmlns:a16="http://schemas.microsoft.com/office/drawing/2014/main" id="{53D70889-F1C8-3643-A5EE-A419067CC4FE}"/>
                </a:ext>
              </a:extLst>
            </p:cNvPr>
            <p:cNvGrpSpPr/>
            <p:nvPr/>
          </p:nvGrpSpPr>
          <p:grpSpPr>
            <a:xfrm>
              <a:off x="4571999" y="3995564"/>
              <a:ext cx="3528393" cy="3153331"/>
              <a:chOff x="1043607" y="3707532"/>
              <a:chExt cx="3528393" cy="3153331"/>
            </a:xfrm>
          </p:grpSpPr>
          <p:sp>
            <p:nvSpPr>
              <p:cNvPr id="8" name="Rectangle 7">
                <a:extLst>
                  <a:ext uri="{FF2B5EF4-FFF2-40B4-BE49-F238E27FC236}">
                    <a16:creationId xmlns:a16="http://schemas.microsoft.com/office/drawing/2014/main" id="{6B9E4D2A-EDEE-1C43-8460-9D998611AE2E}"/>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8892FD83-A6E3-BF4F-BD4D-093655743A87}"/>
                  </a:ext>
                </a:extLst>
              </p:cNvPr>
              <p:cNvSpPr txBox="1"/>
              <p:nvPr/>
            </p:nvSpPr>
            <p:spPr>
              <a:xfrm>
                <a:off x="1043607" y="3717032"/>
                <a:ext cx="3528391" cy="369332"/>
              </a:xfrm>
              <a:prstGeom prst="rect">
                <a:avLst/>
              </a:prstGeom>
              <a:noFill/>
            </p:spPr>
            <p:txBody>
              <a:bodyPr wrap="square" rtlCol="0">
                <a:spAutoFit/>
              </a:bodyPr>
              <a:lstStyle/>
              <a:p>
                <a:pPr algn="ctr"/>
                <a:r>
                  <a:rPr lang="en-GB" b="1" dirty="0">
                    <a:solidFill>
                      <a:schemeClr val="bg1"/>
                    </a:solidFill>
                  </a:rPr>
                  <a:t>Out of Industry / Asset Creation</a:t>
                </a:r>
              </a:p>
            </p:txBody>
          </p:sp>
          <p:sp>
            <p:nvSpPr>
              <p:cNvPr id="10" name="TextBox 9">
                <a:extLst>
                  <a:ext uri="{FF2B5EF4-FFF2-40B4-BE49-F238E27FC236}">
                    <a16:creationId xmlns:a16="http://schemas.microsoft.com/office/drawing/2014/main" id="{E9A68C92-863F-2840-ABC7-D52D06D6168A}"/>
                  </a:ext>
                </a:extLst>
              </p:cNvPr>
              <p:cNvSpPr txBox="1"/>
              <p:nvPr/>
            </p:nvSpPr>
            <p:spPr>
              <a:xfrm>
                <a:off x="1187624" y="4077072"/>
                <a:ext cx="3312622" cy="2783791"/>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Direct applications</a:t>
                </a:r>
              </a:p>
              <a:p>
                <a:pPr marL="285750" indent="-285750">
                  <a:buFont typeface="Arial" panose="020B0604020202020204" pitchFamily="34" charset="0"/>
                  <a:buChar char="•"/>
                </a:pPr>
                <a:r>
                  <a:rPr lang="en-GB" dirty="0">
                    <a:solidFill>
                      <a:schemeClr val="bg1"/>
                    </a:solidFill>
                  </a:rPr>
                  <a:t>Social media</a:t>
                </a:r>
              </a:p>
              <a:p>
                <a:pPr marL="285750" indent="-285750">
                  <a:buFont typeface="Arial" panose="020B0604020202020204" pitchFamily="34" charset="0"/>
                  <a:buChar char="•"/>
                </a:pPr>
                <a:r>
                  <a:rPr lang="en-GB" dirty="0">
                    <a:solidFill>
                      <a:schemeClr val="bg1"/>
                    </a:solidFill>
                    <a:hlinkClick r:id="rId6"/>
                  </a:rPr>
                  <a:t>www.linkedin.com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8"/>
                  </a:rPr>
                  <a:t>www.cwjobs.co.uk</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9"/>
                  </a:rPr>
                  <a:t>www.softwarecornwall.org/jobs-2/</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10"/>
                  </a:rPr>
                  <a:t>www.stackoverflow.com/jobs</a:t>
                </a:r>
                <a:r>
                  <a:rPr lang="en-GB" dirty="0">
                    <a:solidFill>
                      <a:schemeClr val="bg1"/>
                    </a:solidFill>
                  </a:rPr>
                  <a:t> </a:t>
                </a:r>
              </a:p>
              <a:p>
                <a:pPr marL="285750"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endParaRPr lang="en-GB" dirty="0">
                  <a:solidFill>
                    <a:schemeClr val="bg1"/>
                  </a:solidFill>
                </a:endParaRPr>
              </a:p>
            </p:txBody>
          </p:sp>
        </p:grpSp>
        <p:grpSp>
          <p:nvGrpSpPr>
            <p:cNvPr id="11" name="Group 10">
              <a:extLst>
                <a:ext uri="{FF2B5EF4-FFF2-40B4-BE49-F238E27FC236}">
                  <a16:creationId xmlns:a16="http://schemas.microsoft.com/office/drawing/2014/main" id="{0F4A220D-B48F-0C40-BBAC-822120F9EB39}"/>
                </a:ext>
              </a:extLst>
            </p:cNvPr>
            <p:cNvGrpSpPr/>
            <p:nvPr/>
          </p:nvGrpSpPr>
          <p:grpSpPr>
            <a:xfrm>
              <a:off x="1043608" y="1475284"/>
              <a:ext cx="3528392" cy="5050061"/>
              <a:chOff x="1043608" y="3707532"/>
              <a:chExt cx="3528392" cy="5050061"/>
            </a:xfrm>
          </p:grpSpPr>
          <p:sp>
            <p:nvSpPr>
              <p:cNvPr id="12" name="Rectangle 11">
                <a:extLst>
                  <a:ext uri="{FF2B5EF4-FFF2-40B4-BE49-F238E27FC236}">
                    <a16:creationId xmlns:a16="http://schemas.microsoft.com/office/drawing/2014/main" id="{8C10FB86-9C21-2D4F-A634-4E229E8EB013}"/>
                  </a:ext>
                </a:extLst>
              </p:cNvPr>
              <p:cNvSpPr/>
              <p:nvPr/>
            </p:nvSpPr>
            <p:spPr>
              <a:xfrm>
                <a:off x="1043608" y="3707532"/>
                <a:ext cx="3528392" cy="505006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A5A78F8A-DA56-DB47-9A48-F4FE48297448}"/>
                  </a:ext>
                </a:extLst>
              </p:cNvPr>
              <p:cNvSpPr txBox="1"/>
              <p:nvPr/>
            </p:nvSpPr>
            <p:spPr>
              <a:xfrm>
                <a:off x="1095230" y="3717032"/>
                <a:ext cx="3476770" cy="994212"/>
              </a:xfrm>
              <a:prstGeom prst="rect">
                <a:avLst/>
              </a:prstGeom>
              <a:noFill/>
            </p:spPr>
            <p:txBody>
              <a:bodyPr wrap="square" rtlCol="0">
                <a:spAutoFit/>
              </a:bodyPr>
              <a:lstStyle/>
              <a:p>
                <a:pPr algn="ctr"/>
                <a:r>
                  <a:rPr lang="en-GB" b="1" dirty="0">
                    <a:solidFill>
                      <a:schemeClr val="bg1"/>
                    </a:solidFill>
                  </a:rPr>
                  <a:t>In Industry / Not Asset Creation</a:t>
                </a:r>
              </a:p>
              <a:p>
                <a:pPr algn="ctr"/>
                <a:r>
                  <a:rPr lang="en-GB" b="1" dirty="0">
                    <a:solidFill>
                      <a:schemeClr val="bg1"/>
                    </a:solidFill>
                  </a:rPr>
                  <a:t>&amp;</a:t>
                </a:r>
              </a:p>
              <a:p>
                <a:pPr algn="ctr"/>
                <a:r>
                  <a:rPr lang="en-GB" b="1" dirty="0">
                    <a:solidFill>
                      <a:schemeClr val="bg1"/>
                    </a:solidFill>
                  </a:rPr>
                  <a:t>In Industry / Asset Creation</a:t>
                </a:r>
              </a:p>
            </p:txBody>
          </p:sp>
        </p:grpSp>
        <p:grpSp>
          <p:nvGrpSpPr>
            <p:cNvPr id="15" name="Group 14">
              <a:extLst>
                <a:ext uri="{FF2B5EF4-FFF2-40B4-BE49-F238E27FC236}">
                  <a16:creationId xmlns:a16="http://schemas.microsoft.com/office/drawing/2014/main" id="{DD5ADEED-2066-A145-AA28-2C15C40AB61B}"/>
                </a:ext>
              </a:extLst>
            </p:cNvPr>
            <p:cNvGrpSpPr/>
            <p:nvPr/>
          </p:nvGrpSpPr>
          <p:grpSpPr>
            <a:xfrm>
              <a:off x="4571999" y="1475284"/>
              <a:ext cx="3528392" cy="2529780"/>
              <a:chOff x="1043608" y="3707532"/>
              <a:chExt cx="3528392" cy="2529780"/>
            </a:xfrm>
          </p:grpSpPr>
          <p:sp>
            <p:nvSpPr>
              <p:cNvPr id="16" name="Rectangle 15">
                <a:extLst>
                  <a:ext uri="{FF2B5EF4-FFF2-40B4-BE49-F238E27FC236}">
                    <a16:creationId xmlns:a16="http://schemas.microsoft.com/office/drawing/2014/main" id="{3BDD5A7C-198C-354F-BB10-449AC4E1C590}"/>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DE91E3C1-25FB-0E4C-8BCD-A70C139FF8FE}"/>
                  </a:ext>
                </a:extLst>
              </p:cNvPr>
              <p:cNvSpPr txBox="1"/>
              <p:nvPr/>
            </p:nvSpPr>
            <p:spPr>
              <a:xfrm>
                <a:off x="1095230" y="3717032"/>
                <a:ext cx="3476770" cy="646331"/>
              </a:xfrm>
              <a:prstGeom prst="rect">
                <a:avLst/>
              </a:prstGeom>
              <a:noFill/>
            </p:spPr>
            <p:txBody>
              <a:bodyPr wrap="square" rtlCol="0">
                <a:spAutoFit/>
              </a:bodyPr>
              <a:lstStyle/>
              <a:p>
                <a:pPr algn="ctr"/>
                <a:r>
                  <a:rPr lang="en-GB" b="1" dirty="0">
                    <a:solidFill>
                      <a:schemeClr val="bg1"/>
                    </a:solidFill>
                  </a:rPr>
                  <a:t>Out of Industry / Not Asset Creation</a:t>
                </a:r>
              </a:p>
            </p:txBody>
          </p:sp>
          <p:sp>
            <p:nvSpPr>
              <p:cNvPr id="18" name="TextBox 17">
                <a:extLst>
                  <a:ext uri="{FF2B5EF4-FFF2-40B4-BE49-F238E27FC236}">
                    <a16:creationId xmlns:a16="http://schemas.microsoft.com/office/drawing/2014/main" id="{63829B21-826F-5D41-B6D8-D2A0193F9AD2}"/>
                  </a:ext>
                </a:extLst>
              </p:cNvPr>
              <p:cNvSpPr txBox="1"/>
              <p:nvPr/>
            </p:nvSpPr>
            <p:spPr>
              <a:xfrm>
                <a:off x="1187625" y="4338970"/>
                <a:ext cx="3312622" cy="1590738"/>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Direct applications</a:t>
                </a:r>
              </a:p>
              <a:p>
                <a:pPr marL="285750" indent="-285750">
                  <a:buFont typeface="Arial" panose="020B0604020202020204" pitchFamily="34" charset="0"/>
                  <a:buChar char="•"/>
                </a:pPr>
                <a:r>
                  <a:rPr lang="en-GB" dirty="0">
                    <a:solidFill>
                      <a:schemeClr val="bg1"/>
                    </a:solidFill>
                  </a:rPr>
                  <a:t>Social media (industry groups, twitter)</a:t>
                </a:r>
              </a:p>
              <a:p>
                <a:pPr marL="285750" indent="-285750">
                  <a:buFont typeface="Arial" panose="020B0604020202020204" pitchFamily="34" charset="0"/>
                  <a:buChar char="•"/>
                </a:pPr>
                <a:r>
                  <a:rPr lang="en-GB" dirty="0">
                    <a:solidFill>
                      <a:schemeClr val="bg1"/>
                    </a:solidFill>
                    <a:hlinkClick r:id="rId6"/>
                  </a:rPr>
                  <a:t>www.linkedin.com</a:t>
                </a:r>
                <a:endParaRPr lang="en-GB" dirty="0">
                  <a:solidFill>
                    <a:schemeClr val="bg1"/>
                  </a:solidFill>
                </a:endParaRPr>
              </a:p>
              <a:p>
                <a:pPr marL="285750" indent="-285750">
                  <a:buFont typeface="Arial" panose="020B0604020202020204" pitchFamily="34" charset="0"/>
                  <a:buChar char="•"/>
                </a:pPr>
                <a:r>
                  <a:rPr lang="en-GB" dirty="0">
                    <a:solidFill>
                      <a:schemeClr val="bg1"/>
                    </a:solidFill>
                    <a:hlinkClick r:id="rId11">
                      <a:extLst>
                        <a:ext uri="{A12FA001-AC4F-418D-AE19-62706E023703}">
                          <ahyp:hlinkClr xmlns:ahyp="http://schemas.microsoft.com/office/drawing/2018/hyperlinkcolor" val="tx"/>
                        </a:ext>
                      </a:extLst>
                    </a:hlinkClick>
                  </a:rPr>
                  <a:t>https://jobs.theguardian.com/</a:t>
                </a:r>
                <a:endParaRPr lang="en-GB" dirty="0">
                  <a:solidFill>
                    <a:schemeClr val="bg1"/>
                  </a:solidFill>
                </a:endParaRPr>
              </a:p>
            </p:txBody>
          </p:sp>
        </p:grpSp>
      </p:grpSp>
    </p:spTree>
    <p:extLst>
      <p:ext uri="{BB962C8B-B14F-4D97-AF65-F5344CB8AC3E}">
        <p14:creationId xmlns:p14="http://schemas.microsoft.com/office/powerpoint/2010/main" val="1019858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856" y="548680"/>
            <a:ext cx="8229600" cy="6309320"/>
          </a:xfrm>
        </p:spPr>
        <p:txBody>
          <a:bodyPr>
            <a:normAutofit/>
          </a:bodyPr>
          <a:lstStyle/>
          <a:p>
            <a:r>
              <a:rPr lang="en-GB" dirty="0"/>
              <a:t>Introduction to the module</a:t>
            </a:r>
          </a:p>
          <a:p>
            <a:pPr lvl="1"/>
            <a:r>
              <a:rPr lang="en-GB" dirty="0" err="1">
                <a:latin typeface="Consolas" panose="020B0609020204030204" pitchFamily="49" charset="0"/>
              </a:rPr>
              <a:t>whoami</a:t>
            </a:r>
            <a:r>
              <a:rPr lang="en-GB" dirty="0"/>
              <a:t>?</a:t>
            </a:r>
          </a:p>
          <a:p>
            <a:pPr lvl="2"/>
            <a:r>
              <a:rPr lang="en-GB" dirty="0"/>
              <a:t>Join </a:t>
            </a:r>
            <a:r>
              <a:rPr lang="en-GB" dirty="0" err="1"/>
              <a:t>linkedin</a:t>
            </a:r>
            <a:r>
              <a:rPr lang="en-GB" dirty="0"/>
              <a:t> and find out</a:t>
            </a:r>
          </a:p>
          <a:p>
            <a:pPr lvl="3"/>
            <a:r>
              <a:rPr lang="en-GB" dirty="0">
                <a:latin typeface="Consolas" panose="020B0609020204030204" pitchFamily="49" charset="0"/>
                <a:hlinkClick r:id="rId2"/>
              </a:rPr>
              <a:t>https://www.linkedin.com/in/garethlewis/</a:t>
            </a:r>
            <a:endParaRPr lang="en-GB" dirty="0">
              <a:latin typeface="Consolas" panose="020B0609020204030204" pitchFamily="49" charset="0"/>
            </a:endParaRPr>
          </a:p>
          <a:p>
            <a:pPr lvl="3"/>
            <a:endParaRPr lang="en-GB" dirty="0">
              <a:latin typeface="Consolas" panose="020B0609020204030204" pitchFamily="49" charset="0"/>
            </a:endParaRPr>
          </a:p>
          <a:p>
            <a:pPr lvl="3"/>
            <a:endParaRPr lang="en-GB" dirty="0">
              <a:latin typeface="Consolas" panose="020B0609020204030204" pitchFamily="49" charset="0"/>
            </a:endParaRPr>
          </a:p>
          <a:p>
            <a:pPr lvl="1"/>
            <a:endParaRPr lang="en-GB" dirty="0"/>
          </a:p>
          <a:p>
            <a:pPr lvl="1"/>
            <a:endParaRPr lang="en-GB" dirty="0"/>
          </a:p>
          <a:p>
            <a:pPr lvl="1"/>
            <a:endParaRPr lang="en-GB" dirty="0"/>
          </a:p>
          <a:p>
            <a:pPr lvl="1"/>
            <a:endParaRPr lang="en-GB" dirty="0"/>
          </a:p>
        </p:txBody>
      </p:sp>
      <p:sp>
        <p:nvSpPr>
          <p:cNvPr id="4" name="Content Placeholder 2"/>
          <p:cNvSpPr txBox="1">
            <a:spLocks/>
          </p:cNvSpPr>
          <p:nvPr/>
        </p:nvSpPr>
        <p:spPr>
          <a:xfrm>
            <a:off x="323528" y="1739949"/>
            <a:ext cx="8229600" cy="5217443"/>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GB" sz="2800" b="0" i="0" u="none" strike="noStrike" kern="1200" cap="none" spc="0" normalizeH="0" baseline="0" noProof="0" dirty="0">
              <a:ln>
                <a:noFill/>
              </a:ln>
              <a:solidFill>
                <a:schemeClr val="bg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GB" sz="2800" b="0" i="0" u="none" strike="noStrike" kern="1200" cap="none" spc="0" normalizeH="0" baseline="0" noProof="0" dirty="0">
              <a:ln>
                <a:noFill/>
              </a:ln>
              <a:solidFill>
                <a:schemeClr val="bg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GB" sz="2800" b="0" i="0" u="none" strike="noStrike" kern="1200" cap="none" spc="0" normalizeH="0" baseline="0" noProof="0" dirty="0">
              <a:ln>
                <a:noFill/>
              </a:ln>
              <a:solidFill>
                <a:schemeClr val="bg1"/>
              </a:solidFill>
              <a:effectLst/>
              <a:uLnTx/>
              <a:uFillTx/>
              <a:latin typeface="+mn-lt"/>
              <a:ea typeface="+mn-ea"/>
              <a:cs typeface="+mn-cs"/>
            </a:endParaRPr>
          </a:p>
        </p:txBody>
      </p:sp>
      <p:sp>
        <p:nvSpPr>
          <p:cNvPr id="2" name="Rectangle 1">
            <a:extLst>
              <a:ext uri="{FF2B5EF4-FFF2-40B4-BE49-F238E27FC236}">
                <a16:creationId xmlns:a16="http://schemas.microsoft.com/office/drawing/2014/main" id="{986CE4C8-9F38-EB47-9941-0BF94A03FDCE}"/>
              </a:ext>
            </a:extLst>
          </p:cNvPr>
          <p:cNvSpPr/>
          <p:nvPr/>
        </p:nvSpPr>
        <p:spPr>
          <a:xfrm>
            <a:off x="179512" y="2780928"/>
            <a:ext cx="8856984" cy="4247317"/>
          </a:xfrm>
          <a:prstGeom prst="rect">
            <a:avLst/>
          </a:prstGeom>
        </p:spPr>
        <p:txBody>
          <a:bodyPr wrap="square" numCol="2">
            <a:spAutoFit/>
          </a:bodyPr>
          <a:lstStyle/>
          <a:p>
            <a:r>
              <a:rPr lang="en-GB" dirty="0">
                <a:solidFill>
                  <a:schemeClr val="bg1"/>
                </a:solidFill>
              </a:rPr>
              <a:t>Experienced Industry Professional</a:t>
            </a:r>
          </a:p>
          <a:p>
            <a:pPr marL="285750" indent="-285750">
              <a:buFont typeface="Arial" panose="020B0604020202020204" pitchFamily="34" charset="0"/>
              <a:buChar char="•"/>
            </a:pPr>
            <a:r>
              <a:rPr lang="en-GB" dirty="0">
                <a:solidFill>
                  <a:schemeClr val="bg1"/>
                </a:solidFill>
              </a:rPr>
              <a:t>Lecturer at Falmouth</a:t>
            </a:r>
          </a:p>
          <a:p>
            <a:pPr marL="742950" lvl="1" indent="-285750">
              <a:buFont typeface="Arial" panose="020B0604020202020204" pitchFamily="34" charset="0"/>
              <a:buChar char="•"/>
            </a:pPr>
            <a:r>
              <a:rPr lang="en-GB" dirty="0">
                <a:solidFill>
                  <a:schemeClr val="bg1"/>
                </a:solidFill>
              </a:rPr>
              <a:t>BA, BSc &amp; MSc</a:t>
            </a:r>
          </a:p>
          <a:p>
            <a:pPr marL="742950" lvl="1" indent="-285750">
              <a:buFont typeface="Arial" panose="020B0604020202020204" pitchFamily="34" charset="0"/>
              <a:buChar char="•"/>
            </a:pPr>
            <a:r>
              <a:rPr lang="en-GB" dirty="0">
                <a:solidFill>
                  <a:schemeClr val="bg1"/>
                </a:solidFill>
              </a:rPr>
              <a:t>Technology, Project Management &amp; Business</a:t>
            </a:r>
          </a:p>
          <a:p>
            <a:pPr marL="285750" indent="-285750">
              <a:buFont typeface="Arial" panose="020B0604020202020204" pitchFamily="34" charset="0"/>
              <a:buChar char="•"/>
            </a:pPr>
            <a:r>
              <a:rPr lang="en-GB" dirty="0">
                <a:solidFill>
                  <a:schemeClr val="bg1"/>
                </a:solidFill>
              </a:rPr>
              <a:t>Been in the IT / Games industry since 1994</a:t>
            </a:r>
          </a:p>
          <a:p>
            <a:pPr marL="742950" lvl="1" indent="-285750">
              <a:buFont typeface="Arial" panose="020B0604020202020204" pitchFamily="34" charset="0"/>
              <a:buChar char="•"/>
            </a:pPr>
            <a:r>
              <a:rPr lang="en-GB" dirty="0">
                <a:solidFill>
                  <a:schemeClr val="bg1"/>
                </a:solidFill>
              </a:rPr>
              <a:t>Engineering Manager, Lionhead Studios</a:t>
            </a:r>
          </a:p>
          <a:p>
            <a:pPr marL="742950" lvl="1" indent="-285750">
              <a:buFont typeface="Arial" panose="020B0604020202020204" pitchFamily="34" charset="0"/>
              <a:buChar char="•"/>
            </a:pPr>
            <a:r>
              <a:rPr lang="en-GB" dirty="0">
                <a:solidFill>
                  <a:schemeClr val="bg1"/>
                </a:solidFill>
              </a:rPr>
              <a:t>CTO of 4 start-ups</a:t>
            </a:r>
          </a:p>
          <a:p>
            <a:pPr marL="742950" lvl="1" indent="-285750">
              <a:buFont typeface="Arial" panose="020B0604020202020204" pitchFamily="34" charset="0"/>
              <a:buChar char="•"/>
            </a:pPr>
            <a:r>
              <a:rPr lang="en-GB" dirty="0">
                <a:solidFill>
                  <a:schemeClr val="bg1"/>
                </a:solidFill>
              </a:rPr>
              <a:t>13 year as a technical consultant &amp; business consultant in games and creative technology</a:t>
            </a:r>
          </a:p>
          <a:p>
            <a:pPr marL="742950" lvl="1" indent="-285750">
              <a:buFont typeface="Arial" panose="020B0604020202020204" pitchFamily="34" charset="0"/>
              <a:buChar char="•"/>
            </a:pPr>
            <a:r>
              <a:rPr lang="en-GB" dirty="0">
                <a:solidFill>
                  <a:schemeClr val="bg1"/>
                </a:solidFill>
              </a:rPr>
              <a:t>Responsible for technical hiring at many games companies</a:t>
            </a:r>
          </a:p>
          <a:p>
            <a:pPr marL="742950" lvl="1"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Former Visiting Lecturer</a:t>
            </a:r>
          </a:p>
          <a:p>
            <a:pPr marL="742950" lvl="1" indent="-285750">
              <a:buFont typeface="Arial" panose="020B0604020202020204" pitchFamily="34" charset="0"/>
              <a:buChar char="•"/>
            </a:pPr>
            <a:r>
              <a:rPr lang="en-GB" dirty="0">
                <a:solidFill>
                  <a:schemeClr val="bg1"/>
                </a:solidFill>
              </a:rPr>
              <a:t>MSc Games Development, Goldsmiths</a:t>
            </a:r>
          </a:p>
          <a:p>
            <a:pPr marL="742950" lvl="1" indent="-285750">
              <a:buFont typeface="Arial" panose="020B0604020202020204" pitchFamily="34" charset="0"/>
              <a:buChar char="•"/>
            </a:pPr>
            <a:r>
              <a:rPr lang="en-GB" dirty="0">
                <a:solidFill>
                  <a:schemeClr val="bg1"/>
                </a:solidFill>
              </a:rPr>
              <a:t>BSc Games Development, Westminster</a:t>
            </a:r>
          </a:p>
          <a:p>
            <a:pPr marL="742950" lvl="1" indent="-285750">
              <a:buFont typeface="Arial" panose="020B0604020202020204" pitchFamily="34" charset="0"/>
              <a:buChar char="•"/>
            </a:pPr>
            <a:r>
              <a:rPr lang="en-GB" dirty="0">
                <a:solidFill>
                  <a:schemeClr val="bg1"/>
                </a:solidFill>
              </a:rPr>
              <a:t>BSc Games Development, Plymouth</a:t>
            </a:r>
          </a:p>
          <a:p>
            <a:pPr marL="742950" lvl="1" indent="-285750">
              <a:buFont typeface="Arial" panose="020B0604020202020204" pitchFamily="34" charset="0"/>
              <a:buChar char="•"/>
            </a:pPr>
            <a:r>
              <a:rPr lang="en-GB" dirty="0">
                <a:solidFill>
                  <a:schemeClr val="bg1"/>
                </a:solidFill>
              </a:rPr>
              <a:t>Game jam consultant, St. Martins, Malta.</a:t>
            </a:r>
          </a:p>
          <a:p>
            <a:pPr marL="742950" lvl="1"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4 Degrees</a:t>
            </a:r>
          </a:p>
          <a:p>
            <a:pPr marL="742950" lvl="1" indent="-285750">
              <a:buFont typeface="Arial" panose="020B0604020202020204" pitchFamily="34" charset="0"/>
              <a:buChar char="•"/>
            </a:pPr>
            <a:r>
              <a:rPr lang="en-GB" dirty="0">
                <a:solidFill>
                  <a:schemeClr val="bg1"/>
                </a:solidFill>
              </a:rPr>
              <a:t>1992 BSc Computer Science</a:t>
            </a:r>
          </a:p>
          <a:p>
            <a:pPr marL="742950" lvl="1" indent="-285750">
              <a:buFont typeface="Arial" panose="020B0604020202020204" pitchFamily="34" charset="0"/>
              <a:buChar char="•"/>
            </a:pPr>
            <a:r>
              <a:rPr lang="en-GB" dirty="0">
                <a:solidFill>
                  <a:schemeClr val="bg1"/>
                </a:solidFill>
              </a:rPr>
              <a:t>1993 MSc Intelligent Systems</a:t>
            </a:r>
          </a:p>
          <a:p>
            <a:pPr marL="742950" lvl="1" indent="-285750">
              <a:buFont typeface="Arial" panose="020B0604020202020204" pitchFamily="34" charset="0"/>
              <a:buChar char="•"/>
            </a:pPr>
            <a:r>
              <a:rPr lang="en-GB" dirty="0">
                <a:solidFill>
                  <a:schemeClr val="bg1"/>
                </a:solidFill>
              </a:rPr>
              <a:t>2007 MBA</a:t>
            </a:r>
          </a:p>
          <a:p>
            <a:pPr marL="742950" lvl="1" indent="-285750">
              <a:buFont typeface="Arial" panose="020B0604020202020204" pitchFamily="34" charset="0"/>
              <a:buChar char="•"/>
            </a:pPr>
            <a:r>
              <a:rPr lang="en-GB" dirty="0">
                <a:solidFill>
                  <a:schemeClr val="bg1"/>
                </a:solidFill>
              </a:rPr>
              <a:t>2016 BA Art History, History &amp; Classics</a:t>
            </a:r>
          </a:p>
        </p:txBody>
      </p:sp>
    </p:spTree>
    <p:extLst>
      <p:ext uri="{BB962C8B-B14F-4D97-AF65-F5344CB8AC3E}">
        <p14:creationId xmlns:p14="http://schemas.microsoft.com/office/powerpoint/2010/main" val="29855369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More education?</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2"/>
            <a:r>
              <a:rPr lang="en-GB" dirty="0"/>
              <a:t>Approach universities directly for course information</a:t>
            </a:r>
          </a:p>
          <a:p>
            <a:pPr lvl="3"/>
            <a:r>
              <a:rPr lang="en-GB" dirty="0"/>
              <a:t>Use industry social media to search out meaningful courses</a:t>
            </a:r>
          </a:p>
          <a:p>
            <a:pPr lvl="1"/>
            <a:endParaRPr lang="en-GB" dirty="0"/>
          </a:p>
          <a:p>
            <a:endParaRPr lang="en-GB" dirty="0"/>
          </a:p>
          <a:p>
            <a:endParaRPr lang="en-GB" dirty="0"/>
          </a:p>
          <a:p>
            <a:endParaRPr lang="en-GB" dirty="0"/>
          </a:p>
          <a:p>
            <a:endParaRPr lang="en-GB" dirty="0"/>
          </a:p>
          <a:p>
            <a:endParaRPr lang="en-GB" dirty="0"/>
          </a:p>
          <a:p>
            <a:pPr lvl="1"/>
            <a:endParaRPr lang="en-GB" dirty="0"/>
          </a:p>
          <a:p>
            <a:pPr lvl="1"/>
            <a:endParaRPr lang="en-GB" dirty="0"/>
          </a:p>
        </p:txBody>
      </p:sp>
      <p:grpSp>
        <p:nvGrpSpPr>
          <p:cNvPr id="11" name="Group 10">
            <a:extLst>
              <a:ext uri="{FF2B5EF4-FFF2-40B4-BE49-F238E27FC236}">
                <a16:creationId xmlns:a16="http://schemas.microsoft.com/office/drawing/2014/main" id="{DAAD79AE-E7B6-0F4D-8566-F523389B801A}"/>
              </a:ext>
            </a:extLst>
          </p:cNvPr>
          <p:cNvGrpSpPr/>
          <p:nvPr/>
        </p:nvGrpSpPr>
        <p:grpSpPr>
          <a:xfrm>
            <a:off x="1043608" y="1844824"/>
            <a:ext cx="7056785" cy="2529780"/>
            <a:chOff x="1043608" y="3995564"/>
            <a:chExt cx="7056785" cy="2529780"/>
          </a:xfrm>
        </p:grpSpPr>
        <p:grpSp>
          <p:nvGrpSpPr>
            <p:cNvPr id="6" name="Group 5">
              <a:extLst>
                <a:ext uri="{FF2B5EF4-FFF2-40B4-BE49-F238E27FC236}">
                  <a16:creationId xmlns:a16="http://schemas.microsoft.com/office/drawing/2014/main" id="{15798A9D-3404-9345-9EB6-89BC8AFD2E31}"/>
                </a:ext>
              </a:extLst>
            </p:cNvPr>
            <p:cNvGrpSpPr/>
            <p:nvPr/>
          </p:nvGrpSpPr>
          <p:grpSpPr>
            <a:xfrm>
              <a:off x="1043608" y="3995564"/>
              <a:ext cx="3528393" cy="2529780"/>
              <a:chOff x="1043608" y="3707532"/>
              <a:chExt cx="3528393" cy="2529780"/>
            </a:xfrm>
          </p:grpSpPr>
          <p:sp>
            <p:nvSpPr>
              <p:cNvPr id="2" name="Rectangle 1">
                <a:extLst>
                  <a:ext uri="{FF2B5EF4-FFF2-40B4-BE49-F238E27FC236}">
                    <a16:creationId xmlns:a16="http://schemas.microsoft.com/office/drawing/2014/main" id="{1090ECD5-BB1E-384B-8708-35279749F298}"/>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A7CF4E8B-3C91-D54F-A8B3-9A6294A52C43}"/>
                  </a:ext>
                </a:extLst>
              </p:cNvPr>
              <p:cNvSpPr txBox="1"/>
              <p:nvPr/>
            </p:nvSpPr>
            <p:spPr>
              <a:xfrm>
                <a:off x="1043608" y="3717032"/>
                <a:ext cx="3528391" cy="369332"/>
              </a:xfrm>
              <a:prstGeom prst="rect">
                <a:avLst/>
              </a:prstGeom>
              <a:noFill/>
            </p:spPr>
            <p:txBody>
              <a:bodyPr wrap="square" rtlCol="0">
                <a:spAutoFit/>
              </a:bodyPr>
              <a:lstStyle/>
              <a:p>
                <a:pPr algn="ctr"/>
                <a:r>
                  <a:rPr lang="en-GB" b="1" dirty="0">
                    <a:solidFill>
                      <a:schemeClr val="bg1"/>
                    </a:solidFill>
                  </a:rPr>
                  <a:t>Games-related</a:t>
                </a:r>
              </a:p>
            </p:txBody>
          </p:sp>
          <p:sp>
            <p:nvSpPr>
              <p:cNvPr id="5" name="TextBox 4">
                <a:extLst>
                  <a:ext uri="{FF2B5EF4-FFF2-40B4-BE49-F238E27FC236}">
                    <a16:creationId xmlns:a16="http://schemas.microsoft.com/office/drawing/2014/main" id="{9809A1DB-E8CF-B14E-8724-CD45E994EE5C}"/>
                  </a:ext>
                </a:extLst>
              </p:cNvPr>
              <p:cNvSpPr txBox="1"/>
              <p:nvPr/>
            </p:nvSpPr>
            <p:spPr>
              <a:xfrm>
                <a:off x="1259379" y="4061971"/>
                <a:ext cx="3312622" cy="923330"/>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Deeper education</a:t>
                </a:r>
              </a:p>
              <a:p>
                <a:pPr marL="742950" lvl="1" indent="-285750">
                  <a:buFont typeface="Arial" panose="020B0604020202020204" pitchFamily="34" charset="0"/>
                  <a:buChar char="•"/>
                </a:pPr>
                <a:r>
                  <a:rPr lang="en-GB" dirty="0">
                    <a:solidFill>
                      <a:schemeClr val="bg1"/>
                    </a:solidFill>
                  </a:rPr>
                  <a:t>M-Level</a:t>
                </a:r>
              </a:p>
              <a:p>
                <a:pPr marL="742950" lvl="1" indent="-285750">
                  <a:buFont typeface="Arial" panose="020B0604020202020204" pitchFamily="34" charset="0"/>
                  <a:buChar char="•"/>
                </a:pPr>
                <a:r>
                  <a:rPr lang="en-GB" dirty="0">
                    <a:solidFill>
                      <a:schemeClr val="bg1"/>
                    </a:solidFill>
                  </a:rPr>
                  <a:t>PhD</a:t>
                </a:r>
              </a:p>
            </p:txBody>
          </p:sp>
        </p:grpSp>
        <p:grpSp>
          <p:nvGrpSpPr>
            <p:cNvPr id="7" name="Group 6">
              <a:extLst>
                <a:ext uri="{FF2B5EF4-FFF2-40B4-BE49-F238E27FC236}">
                  <a16:creationId xmlns:a16="http://schemas.microsoft.com/office/drawing/2014/main" id="{C51D5500-0307-214C-9CFB-D225838D0BC8}"/>
                </a:ext>
              </a:extLst>
            </p:cNvPr>
            <p:cNvGrpSpPr/>
            <p:nvPr/>
          </p:nvGrpSpPr>
          <p:grpSpPr>
            <a:xfrm>
              <a:off x="4572000" y="3995564"/>
              <a:ext cx="3528393" cy="2529780"/>
              <a:chOff x="1043608" y="3707532"/>
              <a:chExt cx="3528393" cy="2529780"/>
            </a:xfrm>
          </p:grpSpPr>
          <p:sp>
            <p:nvSpPr>
              <p:cNvPr id="8" name="Rectangle 7">
                <a:extLst>
                  <a:ext uri="{FF2B5EF4-FFF2-40B4-BE49-F238E27FC236}">
                    <a16:creationId xmlns:a16="http://schemas.microsoft.com/office/drawing/2014/main" id="{7B6DD21C-B6FE-BC4B-9FB8-72730D34042C}"/>
                  </a:ext>
                </a:extLst>
              </p:cNvPr>
              <p:cNvSpPr/>
              <p:nvPr/>
            </p:nvSpPr>
            <p:spPr>
              <a:xfrm>
                <a:off x="1043608" y="3707532"/>
                <a:ext cx="3528392" cy="25297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9FDD2B89-E109-A04F-8560-2F8FDB37B991}"/>
                  </a:ext>
                </a:extLst>
              </p:cNvPr>
              <p:cNvSpPr txBox="1"/>
              <p:nvPr/>
            </p:nvSpPr>
            <p:spPr>
              <a:xfrm>
                <a:off x="1043608" y="3717032"/>
                <a:ext cx="3528391" cy="369332"/>
              </a:xfrm>
              <a:prstGeom prst="rect">
                <a:avLst/>
              </a:prstGeom>
              <a:noFill/>
            </p:spPr>
            <p:txBody>
              <a:bodyPr wrap="square" rtlCol="0">
                <a:spAutoFit/>
              </a:bodyPr>
              <a:lstStyle/>
              <a:p>
                <a:pPr algn="ctr"/>
                <a:r>
                  <a:rPr lang="en-GB" b="1" dirty="0">
                    <a:solidFill>
                      <a:schemeClr val="bg1"/>
                    </a:solidFill>
                  </a:rPr>
                  <a:t>Not-games-related</a:t>
                </a:r>
              </a:p>
            </p:txBody>
          </p:sp>
          <p:sp>
            <p:nvSpPr>
              <p:cNvPr id="10" name="TextBox 9">
                <a:extLst>
                  <a:ext uri="{FF2B5EF4-FFF2-40B4-BE49-F238E27FC236}">
                    <a16:creationId xmlns:a16="http://schemas.microsoft.com/office/drawing/2014/main" id="{B22AFE35-D7CE-8D4F-8514-3E8602ACEE48}"/>
                  </a:ext>
                </a:extLst>
              </p:cNvPr>
              <p:cNvSpPr txBox="1"/>
              <p:nvPr/>
            </p:nvSpPr>
            <p:spPr>
              <a:xfrm>
                <a:off x="1259379" y="4061971"/>
                <a:ext cx="3312622" cy="2031325"/>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rPr>
                  <a:t>Deeper education</a:t>
                </a:r>
              </a:p>
              <a:p>
                <a:pPr marL="742950" lvl="1" indent="-285750">
                  <a:buFont typeface="Arial" panose="020B0604020202020204" pitchFamily="34" charset="0"/>
                  <a:buChar char="•"/>
                </a:pPr>
                <a:r>
                  <a:rPr lang="en-GB" dirty="0">
                    <a:solidFill>
                      <a:schemeClr val="bg1"/>
                    </a:solidFill>
                  </a:rPr>
                  <a:t>M-Level</a:t>
                </a:r>
              </a:p>
              <a:p>
                <a:pPr marL="742950" lvl="1" indent="-285750">
                  <a:buFont typeface="Arial" panose="020B0604020202020204" pitchFamily="34" charset="0"/>
                  <a:buChar char="•"/>
                </a:pPr>
                <a:r>
                  <a:rPr lang="en-GB" dirty="0">
                    <a:solidFill>
                      <a:schemeClr val="bg1"/>
                    </a:solidFill>
                  </a:rPr>
                  <a:t>PhD</a:t>
                </a:r>
              </a:p>
              <a:p>
                <a:pPr marL="742950" lvl="1" indent="-285750">
                  <a:buFont typeface="Arial" panose="020B0604020202020204" pitchFamily="34" charset="0"/>
                  <a:buChar char="•"/>
                </a:pPr>
                <a:endParaRPr lang="en-GB" dirty="0">
                  <a:solidFill>
                    <a:schemeClr val="bg1"/>
                  </a:solidFill>
                </a:endParaRPr>
              </a:p>
              <a:p>
                <a:pPr marL="285750" indent="-285750">
                  <a:buFont typeface="Arial" panose="020B0604020202020204" pitchFamily="34" charset="0"/>
                  <a:buChar char="•"/>
                </a:pPr>
                <a:r>
                  <a:rPr lang="en-GB" dirty="0">
                    <a:solidFill>
                      <a:schemeClr val="bg1"/>
                    </a:solidFill>
                  </a:rPr>
                  <a:t>Different Education</a:t>
                </a:r>
              </a:p>
              <a:p>
                <a:pPr marL="742950" lvl="1" indent="-285750">
                  <a:buFont typeface="Arial" panose="020B0604020202020204" pitchFamily="34" charset="0"/>
                  <a:buChar char="•"/>
                </a:pPr>
                <a:r>
                  <a:rPr lang="en-GB" dirty="0">
                    <a:solidFill>
                      <a:schemeClr val="bg1"/>
                    </a:solidFill>
                  </a:rPr>
                  <a:t>M-Level</a:t>
                </a:r>
              </a:p>
              <a:p>
                <a:pPr marL="742950" lvl="1" indent="-285750">
                  <a:buFont typeface="Arial" panose="020B0604020202020204" pitchFamily="34" charset="0"/>
                  <a:buChar char="•"/>
                </a:pPr>
                <a:r>
                  <a:rPr lang="en-GB" dirty="0">
                    <a:solidFill>
                      <a:schemeClr val="bg1"/>
                    </a:solidFill>
                  </a:rPr>
                  <a:t>PhD</a:t>
                </a:r>
              </a:p>
            </p:txBody>
          </p:sp>
        </p:grpSp>
      </p:grpSp>
    </p:spTree>
    <p:extLst>
      <p:ext uri="{BB962C8B-B14F-4D97-AF65-F5344CB8AC3E}">
        <p14:creationId xmlns:p14="http://schemas.microsoft.com/office/powerpoint/2010/main" val="2934593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I do or don’t want to go into games development</a:t>
            </a:r>
          </a:p>
          <a:p>
            <a:pPr lvl="2"/>
            <a:r>
              <a:rPr lang="en-GB" dirty="0"/>
              <a:t>Vocational degrees are more than just the industry / route skills</a:t>
            </a:r>
          </a:p>
          <a:p>
            <a:pPr lvl="2"/>
            <a:endParaRPr lang="en-GB" dirty="0"/>
          </a:p>
          <a:p>
            <a:pPr lvl="2"/>
            <a:r>
              <a:rPr lang="en-GB" sz="1800" u="sng" dirty="0">
                <a:hlinkClick r:id="rId2"/>
              </a:rPr>
              <a:t>https://targetjobs.co.uk/careers-advice/career-planning/273051-the-top-10-skills-thatll-get-you-a-job-when-you-graduate</a:t>
            </a:r>
            <a:endParaRPr lang="en-GB" sz="1800" dirty="0"/>
          </a:p>
          <a:p>
            <a:pPr lvl="2"/>
            <a:endParaRPr lang="en-GB" dirty="0"/>
          </a:p>
          <a:p>
            <a:pPr lvl="1"/>
            <a:endParaRPr lang="en-GB" dirty="0"/>
          </a:p>
          <a:p>
            <a:endParaRPr lang="en-GB" dirty="0"/>
          </a:p>
          <a:p>
            <a:endParaRPr lang="en-GB" dirty="0"/>
          </a:p>
          <a:p>
            <a:endParaRPr lang="en-GB" dirty="0"/>
          </a:p>
          <a:p>
            <a:endParaRPr lang="en-GB" dirty="0"/>
          </a:p>
          <a:p>
            <a:endParaRPr lang="en-GB" dirty="0"/>
          </a:p>
          <a:p>
            <a:pPr lvl="1"/>
            <a:endParaRPr lang="en-GB" dirty="0"/>
          </a:p>
          <a:p>
            <a:pPr lvl="1"/>
            <a:endParaRPr lang="en-GB" dirty="0"/>
          </a:p>
        </p:txBody>
      </p:sp>
      <p:pic>
        <p:nvPicPr>
          <p:cNvPr id="13" name="Picture 12">
            <a:extLst>
              <a:ext uri="{FF2B5EF4-FFF2-40B4-BE49-F238E27FC236}">
                <a16:creationId xmlns:a16="http://schemas.microsoft.com/office/drawing/2014/main" id="{88FC9134-EDDA-C54A-B9A9-4AFFF10AE754}"/>
              </a:ext>
            </a:extLst>
          </p:cNvPr>
          <p:cNvPicPr>
            <a:picLocks noChangeAspect="1"/>
          </p:cNvPicPr>
          <p:nvPr/>
        </p:nvPicPr>
        <p:blipFill>
          <a:blip r:embed="rId3"/>
          <a:stretch>
            <a:fillRect/>
          </a:stretch>
        </p:blipFill>
        <p:spPr>
          <a:xfrm>
            <a:off x="2339752" y="3686314"/>
            <a:ext cx="4572000" cy="3028709"/>
          </a:xfrm>
          <a:prstGeom prst="rect">
            <a:avLst/>
          </a:prstGeom>
        </p:spPr>
      </p:pic>
    </p:spTree>
    <p:extLst>
      <p:ext uri="{BB962C8B-B14F-4D97-AF65-F5344CB8AC3E}">
        <p14:creationId xmlns:p14="http://schemas.microsoft.com/office/powerpoint/2010/main" val="27665539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1"/>
            <a:r>
              <a:rPr lang="en-GB" dirty="0"/>
              <a:t>I do or don’t want to go into games development</a:t>
            </a:r>
          </a:p>
          <a:p>
            <a:pPr lvl="1"/>
            <a:endParaRPr lang="en-GB" dirty="0"/>
          </a:p>
          <a:p>
            <a:pPr lvl="1"/>
            <a:endParaRPr lang="en-GB" dirty="0"/>
          </a:p>
          <a:p>
            <a:pPr lvl="1"/>
            <a:endParaRPr lang="en-GB" dirty="0"/>
          </a:p>
          <a:p>
            <a:pPr lvl="1"/>
            <a:endParaRPr lang="en-GB" dirty="0"/>
          </a:p>
          <a:p>
            <a:pPr lvl="1"/>
            <a:endParaRPr lang="en-GB" dirty="0"/>
          </a:p>
          <a:p>
            <a:pPr lvl="1"/>
            <a:endParaRPr lang="en-GB" dirty="0"/>
          </a:p>
          <a:p>
            <a:pPr lvl="2"/>
            <a:r>
              <a:rPr lang="en-GB" dirty="0"/>
              <a:t>Hopefully, your experiences in the Academy will demonstrate these skills</a:t>
            </a:r>
          </a:p>
          <a:p>
            <a:pPr lvl="2"/>
            <a:endParaRPr lang="en-GB" dirty="0"/>
          </a:p>
          <a:p>
            <a:pPr lvl="1"/>
            <a:endParaRPr lang="en-GB" dirty="0"/>
          </a:p>
          <a:p>
            <a:endParaRPr lang="en-GB" dirty="0"/>
          </a:p>
          <a:p>
            <a:endParaRPr lang="en-GB" dirty="0"/>
          </a:p>
          <a:p>
            <a:endParaRPr lang="en-GB" dirty="0"/>
          </a:p>
          <a:p>
            <a:endParaRPr lang="en-GB" dirty="0"/>
          </a:p>
          <a:p>
            <a:endParaRPr lang="en-GB" dirty="0"/>
          </a:p>
          <a:p>
            <a:pPr lvl="1"/>
            <a:endParaRPr lang="en-GB" dirty="0"/>
          </a:p>
          <a:p>
            <a:pPr lvl="1"/>
            <a:endParaRPr lang="en-GB" dirty="0"/>
          </a:p>
        </p:txBody>
      </p:sp>
      <p:sp>
        <p:nvSpPr>
          <p:cNvPr id="12" name="Rectangle 11">
            <a:extLst>
              <a:ext uri="{FF2B5EF4-FFF2-40B4-BE49-F238E27FC236}">
                <a16:creationId xmlns:a16="http://schemas.microsoft.com/office/drawing/2014/main" id="{EF40C19E-30C2-F245-8ED1-7935C1559D04}"/>
              </a:ext>
            </a:extLst>
          </p:cNvPr>
          <p:cNvSpPr/>
          <p:nvPr/>
        </p:nvSpPr>
        <p:spPr>
          <a:xfrm>
            <a:off x="989856" y="1988840"/>
            <a:ext cx="7164288" cy="3631763"/>
          </a:xfrm>
          <a:prstGeom prst="rect">
            <a:avLst/>
          </a:prstGeom>
        </p:spPr>
        <p:txBody>
          <a:bodyPr wrap="square" numCol="2">
            <a:spAutoFit/>
          </a:bodyPr>
          <a:lstStyle/>
          <a:p>
            <a:pPr algn="just">
              <a:lnSpc>
                <a:spcPct val="115000"/>
              </a:lnSpc>
              <a:spcAft>
                <a:spcPts val="0"/>
              </a:spcAft>
            </a:pPr>
            <a:r>
              <a:rPr lang="en-GB" sz="2000" b="1" dirty="0">
                <a:solidFill>
                  <a:schemeClr val="bg1"/>
                </a:solidFill>
                <a:latin typeface="Calibri" panose="020F0502020204030204" pitchFamily="34" charset="0"/>
                <a:ea typeface="Segoe UI Emoji" panose="020B0502040204020203" pitchFamily="34" charset="0"/>
                <a:cs typeface="Calibri" panose="020F0502020204030204" pitchFamily="34" charset="0"/>
              </a:rPr>
              <a:t>Key skills</a:t>
            </a:r>
            <a:endParaRPr lang="en-GB"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Commercial awareness</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Communication</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Teamwork</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Negotiation and persuasion</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Problem solving</a:t>
            </a:r>
          </a:p>
          <a:p>
            <a:pPr marL="342900" lvl="0" indent="-342900" algn="just">
              <a:lnSpc>
                <a:spcPct val="115000"/>
              </a:lnSpc>
              <a:spcAft>
                <a:spcPts val="0"/>
              </a:spcAft>
              <a:buFont typeface="+mj-lt"/>
              <a:buAutoNum type="arabicPeriod"/>
            </a:pPr>
            <a:endPar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endParaRPr>
          </a:p>
          <a:p>
            <a:pPr marL="342900" lvl="0" indent="-342900" algn="just">
              <a:lnSpc>
                <a:spcPct val="115000"/>
              </a:lnSpc>
              <a:spcAft>
                <a:spcPts val="0"/>
              </a:spcAft>
              <a:buFont typeface="+mj-lt"/>
              <a:buAutoNum type="arabicPeriod"/>
            </a:pPr>
            <a:endPar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endParaRPr>
          </a:p>
          <a:p>
            <a:pPr marL="342900" lvl="0" indent="-342900" algn="just">
              <a:lnSpc>
                <a:spcPct val="115000"/>
              </a:lnSpc>
              <a:spcAft>
                <a:spcPts val="0"/>
              </a:spcAft>
              <a:buFont typeface="+mj-lt"/>
              <a:buAutoNum type="arabicPeriod"/>
            </a:pPr>
            <a:endPar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endParaRPr>
          </a:p>
          <a:p>
            <a:pPr marL="342900" lvl="0" indent="-342900" algn="just">
              <a:lnSpc>
                <a:spcPct val="115000"/>
              </a:lnSpc>
              <a:spcAft>
                <a:spcPts val="0"/>
              </a:spcAft>
              <a:buFont typeface="+mj-lt"/>
              <a:buAutoNum type="arabicPeriod"/>
            </a:pPr>
            <a:endPar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endParaRPr>
          </a:p>
          <a:p>
            <a:pPr marL="342900" lvl="0" indent="-342900" algn="just">
              <a:lnSpc>
                <a:spcPct val="115000"/>
              </a:lnSpc>
              <a:spcAft>
                <a:spcPts val="0"/>
              </a:spcAft>
              <a:buFont typeface="+mj-lt"/>
              <a:buAutoNum type="arabicPeriod"/>
            </a:pP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Leadership</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Organisation</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Perseverance and motivation</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Ability to work under pressure</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0"/>
              </a:spcAft>
              <a:buFont typeface="+mj-lt"/>
              <a:buAutoNum type="arabicPeriod"/>
            </a:pPr>
            <a:r>
              <a:rPr lang="en-GB" sz="2000" dirty="0">
                <a:solidFill>
                  <a:schemeClr val="bg1"/>
                </a:solidFill>
                <a:latin typeface="Calibri" panose="020F0502020204030204" pitchFamily="34" charset="0"/>
                <a:ea typeface="Segoe UI Emoji" panose="020B0502040204020203" pitchFamily="34" charset="0"/>
                <a:cs typeface="Calibri" panose="020F0502020204030204" pitchFamily="34" charset="0"/>
              </a:rPr>
              <a:t>Confidence</a:t>
            </a:r>
            <a:endParaRPr lang="en-GB" sz="20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841194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Where do you want to go?</a:t>
            </a:r>
          </a:p>
          <a:p>
            <a:pPr lvl="2"/>
            <a:endParaRPr lang="en-GB" dirty="0"/>
          </a:p>
          <a:p>
            <a:pPr lvl="1"/>
            <a:endParaRPr lang="en-GB" dirty="0"/>
          </a:p>
          <a:p>
            <a:endParaRPr lang="en-GB" dirty="0"/>
          </a:p>
          <a:p>
            <a:endParaRPr lang="en-GB" dirty="0"/>
          </a:p>
          <a:p>
            <a:endParaRPr lang="en-GB" dirty="0"/>
          </a:p>
          <a:p>
            <a:endParaRPr lang="en-GB" dirty="0"/>
          </a:p>
          <a:p>
            <a:endParaRPr lang="en-GB" dirty="0"/>
          </a:p>
          <a:p>
            <a:pPr lvl="1"/>
            <a:endParaRPr lang="en-GB" dirty="0"/>
          </a:p>
          <a:p>
            <a:pPr lvl="1"/>
            <a:endParaRPr lang="en-GB" dirty="0"/>
          </a:p>
        </p:txBody>
      </p:sp>
      <p:graphicFrame>
        <p:nvGraphicFramePr>
          <p:cNvPr id="4" name="Table 3">
            <a:extLst>
              <a:ext uri="{FF2B5EF4-FFF2-40B4-BE49-F238E27FC236}">
                <a16:creationId xmlns:a16="http://schemas.microsoft.com/office/drawing/2014/main" id="{A99BE227-53B8-9A45-B687-1462317D1376}"/>
              </a:ext>
            </a:extLst>
          </p:cNvPr>
          <p:cNvGraphicFramePr>
            <a:graphicFrameLocks noGrp="1"/>
          </p:cNvGraphicFramePr>
          <p:nvPr>
            <p:extLst>
              <p:ext uri="{D42A27DB-BD31-4B8C-83A1-F6EECF244321}">
                <p14:modId xmlns:p14="http://schemas.microsoft.com/office/powerpoint/2010/main" val="3035904587"/>
              </p:ext>
            </p:extLst>
          </p:nvPr>
        </p:nvGraphicFramePr>
        <p:xfrm>
          <a:off x="467544" y="1268760"/>
          <a:ext cx="7920880" cy="5163444"/>
        </p:xfrm>
        <a:graphic>
          <a:graphicData uri="http://schemas.openxmlformats.org/drawingml/2006/table">
            <a:tbl>
              <a:tblPr firstRow="1" firstCol="1" bandRow="1">
                <a:tableStyleId>{5C22544A-7EE6-4342-B048-85BDC9FD1C3A}</a:tableStyleId>
              </a:tblPr>
              <a:tblGrid>
                <a:gridCol w="1800200">
                  <a:extLst>
                    <a:ext uri="{9D8B030D-6E8A-4147-A177-3AD203B41FA5}">
                      <a16:colId xmlns:a16="http://schemas.microsoft.com/office/drawing/2014/main" val="2627233259"/>
                    </a:ext>
                  </a:extLst>
                </a:gridCol>
                <a:gridCol w="6120680">
                  <a:extLst>
                    <a:ext uri="{9D8B030D-6E8A-4147-A177-3AD203B41FA5}">
                      <a16:colId xmlns:a16="http://schemas.microsoft.com/office/drawing/2014/main" val="2129609823"/>
                    </a:ext>
                  </a:extLst>
                </a:gridCol>
              </a:tblGrid>
              <a:tr h="0">
                <a:tc>
                  <a:txBody>
                    <a:bodyPr/>
                    <a:lstStyle/>
                    <a:p>
                      <a:pPr algn="ctr">
                        <a:lnSpc>
                          <a:spcPct val="115000"/>
                        </a:lnSpc>
                        <a:spcAft>
                          <a:spcPts val="0"/>
                        </a:spcAft>
                      </a:pPr>
                      <a:r>
                        <a:rPr lang="en-GB" sz="1600" dirty="0">
                          <a:solidFill>
                            <a:srgbClr val="000000"/>
                          </a:solidFill>
                          <a:effectLst/>
                        </a:rPr>
                        <a:t>Key Skill</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lnSpc>
                          <a:spcPct val="115000"/>
                        </a:lnSpc>
                        <a:spcAft>
                          <a:spcPts val="0"/>
                        </a:spcAft>
                      </a:pPr>
                      <a:r>
                        <a:rPr lang="en-GB" sz="1600" dirty="0">
                          <a:solidFill>
                            <a:srgbClr val="000000"/>
                          </a:solidFill>
                          <a:effectLst/>
                        </a:rPr>
                        <a:t>Hidden description of Key Skill</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15000"/>
                        </a:lnSpc>
                        <a:spcAft>
                          <a:spcPts val="0"/>
                        </a:spcAft>
                      </a:pPr>
                      <a:r>
                        <a:rPr lang="en-GB" sz="1600" b="1" dirty="0">
                          <a:solidFill>
                            <a:srgbClr val="000000"/>
                          </a:solidFill>
                          <a:effectLst/>
                        </a:rPr>
                        <a:t>(Education / projects)</a:t>
                      </a:r>
                      <a:endParaRPr lang="en-GB"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75306768"/>
                  </a:ext>
                </a:extLst>
              </a:tr>
              <a:tr h="0">
                <a:tc>
                  <a:txBody>
                    <a:bodyPr/>
                    <a:lstStyle/>
                    <a:p>
                      <a:pPr algn="ctr">
                        <a:lnSpc>
                          <a:spcPct val="115000"/>
                        </a:lnSpc>
                        <a:spcAft>
                          <a:spcPts val="0"/>
                        </a:spcAft>
                      </a:pPr>
                      <a:r>
                        <a:rPr lang="en-GB" sz="1600" dirty="0">
                          <a:solidFill>
                            <a:srgbClr val="000000"/>
                          </a:solidFill>
                          <a:effectLst/>
                        </a:rPr>
                        <a:t>Commercial </a:t>
                      </a:r>
                    </a:p>
                    <a:p>
                      <a:pPr algn="ctr">
                        <a:lnSpc>
                          <a:spcPct val="115000"/>
                        </a:lnSpc>
                        <a:spcAft>
                          <a:spcPts val="0"/>
                        </a:spcAft>
                      </a:pPr>
                      <a:r>
                        <a:rPr lang="en-GB" sz="1600" dirty="0">
                          <a:solidFill>
                            <a:srgbClr val="000000"/>
                          </a:solidFill>
                          <a:effectLst/>
                        </a:rPr>
                        <a:t>Awareness</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T w="12700" cap="flat" cmpd="sng" algn="ctr">
                      <a:solidFill>
                        <a:schemeClr val="bg1"/>
                      </a:solidFill>
                      <a:prstDash val="solid"/>
                      <a:round/>
                      <a:headEnd type="none" w="med" len="med"/>
                      <a:tailEnd type="none" w="med" len="med"/>
                    </a:lnT>
                  </a:tcPr>
                </a:tc>
                <a:tc>
                  <a:txBody>
                    <a:bodyPr/>
                    <a:lstStyle/>
                    <a:p>
                      <a:pPr algn="l">
                        <a:lnSpc>
                          <a:spcPct val="115000"/>
                        </a:lnSpc>
                        <a:spcAft>
                          <a:spcPts val="0"/>
                        </a:spcAft>
                      </a:pPr>
                      <a:r>
                        <a:rPr lang="en-GB" sz="1600" dirty="0">
                          <a:solidFill>
                            <a:srgbClr val="000000"/>
                          </a:solidFill>
                          <a:effectLst/>
                        </a:rPr>
                        <a:t>Put a game into an online store </a:t>
                      </a:r>
                    </a:p>
                    <a:p>
                      <a:pPr algn="l">
                        <a:lnSpc>
                          <a:spcPct val="115000"/>
                        </a:lnSpc>
                        <a:spcAft>
                          <a:spcPts val="0"/>
                        </a:spcAft>
                      </a:pPr>
                      <a:r>
                        <a:rPr lang="en-GB" sz="1600" dirty="0">
                          <a:solidFill>
                            <a:srgbClr val="000000"/>
                          </a:solidFill>
                          <a:effectLst/>
                        </a:rPr>
                        <a:t>Did freelance work</a:t>
                      </a:r>
                    </a:p>
                    <a:p>
                      <a:pPr algn="l">
                        <a:lnSpc>
                          <a:spcPct val="115000"/>
                        </a:lnSpc>
                        <a:spcAft>
                          <a:spcPts val="0"/>
                        </a:spcAft>
                      </a:pPr>
                      <a:r>
                        <a:rPr lang="en-GB" sz="1600" dirty="0">
                          <a:solidFill>
                            <a:srgbClr val="000000"/>
                          </a:solidFill>
                          <a:effectLst/>
                        </a:rPr>
                        <a:t>Did market analysis assignments / projects</a:t>
                      </a:r>
                    </a:p>
                  </a:txBody>
                  <a:tcPr marL="68580" marR="68580" marT="0" marB="0"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590133489"/>
                  </a:ext>
                </a:extLst>
              </a:tr>
              <a:tr h="0">
                <a:tc>
                  <a:txBody>
                    <a:bodyPr/>
                    <a:lstStyle/>
                    <a:p>
                      <a:pPr algn="ctr">
                        <a:lnSpc>
                          <a:spcPct val="115000"/>
                        </a:lnSpc>
                        <a:spcAft>
                          <a:spcPts val="0"/>
                        </a:spcAft>
                      </a:pPr>
                      <a:r>
                        <a:rPr lang="en-GB" sz="1600" dirty="0">
                          <a:solidFill>
                            <a:srgbClr val="000000"/>
                          </a:solidFill>
                          <a:effectLst/>
                        </a:rPr>
                        <a:t>Communication</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15000"/>
                        </a:lnSpc>
                        <a:spcAft>
                          <a:spcPts val="0"/>
                        </a:spcAft>
                      </a:pPr>
                      <a:r>
                        <a:rPr lang="en-GB" sz="1600" dirty="0">
                          <a:solidFill>
                            <a:srgbClr val="000000"/>
                          </a:solidFill>
                          <a:effectLst/>
                        </a:rPr>
                        <a:t>Worked in a multi-disciplinary / cross-functional </a:t>
                      </a:r>
                      <a:r>
                        <a:rPr lang="en-GB" sz="1600" dirty="0" err="1">
                          <a:solidFill>
                            <a:srgbClr val="000000"/>
                          </a:solidFill>
                          <a:effectLst/>
                        </a:rPr>
                        <a:t>gamedev</a:t>
                      </a:r>
                      <a:r>
                        <a:rPr lang="en-GB" sz="1600" dirty="0">
                          <a:solidFill>
                            <a:srgbClr val="000000"/>
                          </a:solidFill>
                          <a:effectLst/>
                        </a:rPr>
                        <a:t> team</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003563330"/>
                  </a:ext>
                </a:extLst>
              </a:tr>
              <a:tr h="0">
                <a:tc>
                  <a:txBody>
                    <a:bodyPr/>
                    <a:lstStyle/>
                    <a:p>
                      <a:pPr algn="ctr">
                        <a:lnSpc>
                          <a:spcPct val="115000"/>
                        </a:lnSpc>
                        <a:spcAft>
                          <a:spcPts val="0"/>
                        </a:spcAft>
                      </a:pPr>
                      <a:r>
                        <a:rPr lang="en-GB" sz="1600" dirty="0">
                          <a:solidFill>
                            <a:srgbClr val="000000"/>
                          </a:solidFill>
                          <a:effectLst/>
                        </a:rPr>
                        <a:t>Negotiation </a:t>
                      </a:r>
                    </a:p>
                    <a:p>
                      <a:pPr algn="ctr">
                        <a:lnSpc>
                          <a:spcPct val="115000"/>
                        </a:lnSpc>
                        <a:spcAft>
                          <a:spcPts val="0"/>
                        </a:spcAft>
                      </a:pPr>
                      <a:r>
                        <a:rPr lang="en-GB" sz="1600" dirty="0">
                          <a:solidFill>
                            <a:srgbClr val="000000"/>
                          </a:solidFill>
                          <a:effectLst/>
                        </a:rPr>
                        <a:t>and persuasion</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15000"/>
                        </a:lnSpc>
                        <a:spcAft>
                          <a:spcPts val="0"/>
                        </a:spcAft>
                      </a:pPr>
                      <a:r>
                        <a:rPr lang="en-GB" sz="1600" dirty="0">
                          <a:solidFill>
                            <a:srgbClr val="000000"/>
                          </a:solidFill>
                          <a:effectLst/>
                        </a:rPr>
                        <a:t>Was scrum master</a:t>
                      </a:r>
                    </a:p>
                    <a:p>
                      <a:pPr algn="l">
                        <a:lnSpc>
                          <a:spcPct val="115000"/>
                        </a:lnSpc>
                        <a:spcAft>
                          <a:spcPts val="0"/>
                        </a:spcAft>
                      </a:pPr>
                      <a:r>
                        <a:rPr lang="en-GB" sz="1600" dirty="0">
                          <a:solidFill>
                            <a:srgbClr val="000000"/>
                          </a:solidFill>
                          <a:effectLst/>
                        </a:rPr>
                        <a:t>Convinced the team to do X</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46829032"/>
                  </a:ext>
                </a:extLst>
              </a:tr>
              <a:tr h="0">
                <a:tc>
                  <a:txBody>
                    <a:bodyPr/>
                    <a:lstStyle/>
                    <a:p>
                      <a:pPr algn="ctr">
                        <a:lnSpc>
                          <a:spcPct val="115000"/>
                        </a:lnSpc>
                        <a:spcAft>
                          <a:spcPts val="0"/>
                        </a:spcAft>
                      </a:pPr>
                      <a:r>
                        <a:rPr lang="en-GB" sz="1600" dirty="0">
                          <a:solidFill>
                            <a:srgbClr val="000000"/>
                          </a:solidFill>
                          <a:effectLst/>
                        </a:rPr>
                        <a:t>Problem </a:t>
                      </a:r>
                    </a:p>
                    <a:p>
                      <a:pPr algn="ctr">
                        <a:lnSpc>
                          <a:spcPct val="115000"/>
                        </a:lnSpc>
                        <a:spcAft>
                          <a:spcPts val="0"/>
                        </a:spcAft>
                      </a:pPr>
                      <a:r>
                        <a:rPr lang="en-GB" sz="1600" dirty="0">
                          <a:solidFill>
                            <a:srgbClr val="000000"/>
                          </a:solidFill>
                          <a:effectLst/>
                        </a:rPr>
                        <a:t>solving</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15000"/>
                        </a:lnSpc>
                        <a:spcAft>
                          <a:spcPts val="0"/>
                        </a:spcAft>
                      </a:pPr>
                      <a:r>
                        <a:rPr lang="en-GB" sz="1600" dirty="0">
                          <a:solidFill>
                            <a:srgbClr val="000000"/>
                          </a:solidFill>
                          <a:effectLst/>
                        </a:rPr>
                        <a:t>Solved lots of problems in development projects / individual work</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22447559"/>
                  </a:ext>
                </a:extLst>
              </a:tr>
              <a:tr h="0">
                <a:tc>
                  <a:txBody>
                    <a:bodyPr/>
                    <a:lstStyle/>
                    <a:p>
                      <a:pPr algn="ctr">
                        <a:lnSpc>
                          <a:spcPct val="115000"/>
                        </a:lnSpc>
                        <a:spcAft>
                          <a:spcPts val="0"/>
                        </a:spcAft>
                      </a:pPr>
                      <a:r>
                        <a:rPr lang="en-GB" sz="1600">
                          <a:solidFill>
                            <a:srgbClr val="000000"/>
                          </a:solidFill>
                          <a:effectLst/>
                        </a:rPr>
                        <a:t>Leadership</a:t>
                      </a:r>
                      <a:endParaRPr lang="en-GB"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15000"/>
                        </a:lnSpc>
                        <a:spcAft>
                          <a:spcPts val="0"/>
                        </a:spcAft>
                      </a:pPr>
                      <a:r>
                        <a:rPr lang="en-GB" sz="1600" dirty="0">
                          <a:solidFill>
                            <a:srgbClr val="000000"/>
                          </a:solidFill>
                          <a:effectLst/>
                        </a:rPr>
                        <a:t>Was lead &lt;role&gt; / scrum master</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787152766"/>
                  </a:ext>
                </a:extLst>
              </a:tr>
              <a:tr h="0">
                <a:tc>
                  <a:txBody>
                    <a:bodyPr/>
                    <a:lstStyle/>
                    <a:p>
                      <a:pPr algn="ctr">
                        <a:lnSpc>
                          <a:spcPct val="115000"/>
                        </a:lnSpc>
                        <a:spcAft>
                          <a:spcPts val="0"/>
                        </a:spcAft>
                      </a:pPr>
                      <a:r>
                        <a:rPr lang="en-GB" sz="1600">
                          <a:solidFill>
                            <a:srgbClr val="000000"/>
                          </a:solidFill>
                          <a:effectLst/>
                        </a:rPr>
                        <a:t>Organisation</a:t>
                      </a:r>
                      <a:endParaRPr lang="en-GB"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15000"/>
                        </a:lnSpc>
                        <a:spcAft>
                          <a:spcPts val="0"/>
                        </a:spcAft>
                      </a:pPr>
                      <a:r>
                        <a:rPr lang="en-GB" sz="1600" dirty="0">
                          <a:solidFill>
                            <a:srgbClr val="000000"/>
                          </a:solidFill>
                          <a:effectLst/>
                        </a:rPr>
                        <a:t>Organised team work, organised own work</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844490336"/>
                  </a:ext>
                </a:extLst>
              </a:tr>
              <a:tr h="0">
                <a:tc>
                  <a:txBody>
                    <a:bodyPr/>
                    <a:lstStyle/>
                    <a:p>
                      <a:pPr marL="0" algn="ctr" defTabSz="914400" rtl="0" eaLnBrk="1" latinLnBrk="0" hangingPunct="1">
                        <a:lnSpc>
                          <a:spcPct val="115000"/>
                        </a:lnSpc>
                        <a:spcAft>
                          <a:spcPts val="0"/>
                        </a:spcAft>
                      </a:pPr>
                      <a:r>
                        <a:rPr lang="en-GB" sz="1600" b="1" kern="1200" dirty="0">
                          <a:solidFill>
                            <a:srgbClr val="000000"/>
                          </a:solidFill>
                          <a:effectLst/>
                          <a:latin typeface="+mn-lt"/>
                          <a:ea typeface="+mn-ea"/>
                          <a:cs typeface="+mn-cs"/>
                        </a:rPr>
                        <a:t>Perseverance </a:t>
                      </a:r>
                    </a:p>
                    <a:p>
                      <a:pPr marL="0" algn="ctr" defTabSz="914400" rtl="0" eaLnBrk="1" latinLnBrk="0" hangingPunct="1">
                        <a:lnSpc>
                          <a:spcPct val="115000"/>
                        </a:lnSpc>
                        <a:spcAft>
                          <a:spcPts val="0"/>
                        </a:spcAft>
                      </a:pPr>
                      <a:r>
                        <a:rPr lang="en-GB" sz="1600" b="1" kern="1200" dirty="0">
                          <a:solidFill>
                            <a:srgbClr val="000000"/>
                          </a:solidFill>
                          <a:effectLst/>
                          <a:latin typeface="+mn-lt"/>
                          <a:ea typeface="+mn-ea"/>
                          <a:cs typeface="+mn-cs"/>
                        </a:rPr>
                        <a:t>and motivation</a:t>
                      </a:r>
                    </a:p>
                  </a:txBody>
                  <a:tcPr marL="68580" marR="68580" marT="0" marB="0" anchor="ctr">
                    <a:lnB w="12700" cap="flat" cmpd="sng" algn="ctr">
                      <a:solidFill>
                        <a:schemeClr val="bg1"/>
                      </a:solidFill>
                      <a:prstDash val="solid"/>
                      <a:round/>
                      <a:headEnd type="none" w="med" len="med"/>
                      <a:tailEnd type="none" w="med" len="med"/>
                    </a:lnB>
                  </a:tcPr>
                </a:tc>
                <a:tc>
                  <a:txBody>
                    <a:bodyPr/>
                    <a:lstStyle/>
                    <a:p>
                      <a:pPr algn="l">
                        <a:lnSpc>
                          <a:spcPct val="115000"/>
                        </a:lnSpc>
                        <a:spcAft>
                          <a:spcPts val="0"/>
                        </a:spcAft>
                      </a:pPr>
                      <a:r>
                        <a:rPr lang="en-GB" sz="1600" dirty="0">
                          <a:solidFill>
                            <a:srgbClr val="000000"/>
                          </a:solidFill>
                          <a:effectLst/>
                        </a:rPr>
                        <a:t>Solved hard problems, c</a:t>
                      </a:r>
                      <a:r>
                        <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arried on attempting to solve problems when obvious solutions wouldn’t work</a:t>
                      </a:r>
                    </a:p>
                    <a:p>
                      <a:pPr algn="l">
                        <a:lnSpc>
                          <a:spcPct val="115000"/>
                        </a:lnSpc>
                        <a:spcAft>
                          <a:spcPts val="0"/>
                        </a:spcAft>
                      </a:pPr>
                      <a:r>
                        <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Learnt &amp; developed skills in &lt;role&gt; using MOOCs, other people, staff etc</a:t>
                      </a:r>
                    </a:p>
                  </a:txBody>
                  <a:tcPr marL="68580" marR="68580" marT="0" marB="0" anchor="ctr"/>
                </a:tc>
                <a:extLst>
                  <a:ext uri="{0D108BD9-81ED-4DB2-BD59-A6C34878D82A}">
                    <a16:rowId xmlns:a16="http://schemas.microsoft.com/office/drawing/2014/main" val="1005932594"/>
                  </a:ext>
                </a:extLst>
              </a:tr>
              <a:tr h="0">
                <a:tc>
                  <a:txBody>
                    <a:bodyPr/>
                    <a:lstStyle/>
                    <a:p>
                      <a:pPr marL="0" algn="ctr" defTabSz="914400" rtl="0" eaLnBrk="1" latinLnBrk="0" hangingPunct="1">
                        <a:lnSpc>
                          <a:spcPct val="115000"/>
                        </a:lnSpc>
                        <a:spcAft>
                          <a:spcPts val="0"/>
                        </a:spcAft>
                      </a:pPr>
                      <a:r>
                        <a:rPr lang="en-GB" sz="1600" b="1" kern="1200" dirty="0">
                          <a:solidFill>
                            <a:srgbClr val="000000"/>
                          </a:solidFill>
                          <a:effectLst/>
                          <a:latin typeface="+mn-lt"/>
                          <a:ea typeface="+mn-ea"/>
                          <a:cs typeface="+mn-cs"/>
                        </a:rPr>
                        <a:t>Ability to work </a:t>
                      </a:r>
                    </a:p>
                    <a:p>
                      <a:pPr marL="0" algn="ctr" defTabSz="914400" rtl="0" eaLnBrk="1" latinLnBrk="0" hangingPunct="1">
                        <a:lnSpc>
                          <a:spcPct val="115000"/>
                        </a:lnSpc>
                        <a:spcAft>
                          <a:spcPts val="0"/>
                        </a:spcAft>
                      </a:pPr>
                      <a:r>
                        <a:rPr lang="en-GB" sz="1600" b="1" kern="1200" dirty="0">
                          <a:solidFill>
                            <a:srgbClr val="000000"/>
                          </a:solidFill>
                          <a:effectLst/>
                          <a:latin typeface="+mn-lt"/>
                          <a:ea typeface="+mn-ea"/>
                          <a:cs typeface="+mn-cs"/>
                        </a:rPr>
                        <a:t>under pressure</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a:lnSpc>
                          <a:spcPct val="115000"/>
                        </a:lnSpc>
                        <a:spcAft>
                          <a:spcPts val="0"/>
                        </a:spcAft>
                      </a:pPr>
                      <a:r>
                        <a:rPr lang="en-GB" sz="1600" dirty="0">
                          <a:solidFill>
                            <a:srgbClr val="000000"/>
                          </a:solidFill>
                          <a:effectLst/>
                        </a:rPr>
                        <a:t>Crunch, deadlines, multiple deadlines</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1988053293"/>
                  </a:ext>
                </a:extLst>
              </a:tr>
              <a:tr h="0">
                <a:tc>
                  <a:txBody>
                    <a:bodyPr/>
                    <a:lstStyle/>
                    <a:p>
                      <a:pPr marL="0" algn="ctr" defTabSz="914400" rtl="0" eaLnBrk="1" latinLnBrk="0" hangingPunct="1">
                        <a:lnSpc>
                          <a:spcPct val="115000"/>
                        </a:lnSpc>
                        <a:spcAft>
                          <a:spcPts val="0"/>
                        </a:spcAft>
                      </a:pPr>
                      <a:r>
                        <a:rPr lang="en-GB" sz="1600" b="1" kern="1200" dirty="0">
                          <a:solidFill>
                            <a:srgbClr val="000000"/>
                          </a:solidFill>
                          <a:effectLst/>
                          <a:latin typeface="+mn-lt"/>
                          <a:ea typeface="+mn-ea"/>
                          <a:cs typeface="+mn-cs"/>
                        </a:rPr>
                        <a:t>Confidence</a:t>
                      </a:r>
                    </a:p>
                  </a:txBody>
                  <a:tcPr marL="68580" marR="68580" marT="0" marB="0" anchor="ctr">
                    <a:lnT w="12700" cap="flat" cmpd="sng" algn="ctr">
                      <a:solidFill>
                        <a:schemeClr val="bg1"/>
                      </a:solidFill>
                      <a:prstDash val="solid"/>
                      <a:round/>
                      <a:headEnd type="none" w="med" len="med"/>
                      <a:tailEnd type="none" w="med" len="med"/>
                    </a:lnT>
                  </a:tcPr>
                </a:tc>
                <a:tc>
                  <a:txBody>
                    <a:bodyPr/>
                    <a:lstStyle/>
                    <a:p>
                      <a:pPr algn="l">
                        <a:lnSpc>
                          <a:spcPct val="115000"/>
                        </a:lnSpc>
                        <a:spcAft>
                          <a:spcPts val="0"/>
                        </a:spcAft>
                      </a:pPr>
                      <a:r>
                        <a:rPr lang="en-GB" sz="1600" dirty="0">
                          <a:solidFill>
                            <a:srgbClr val="000000"/>
                          </a:solidFill>
                          <a:effectLst/>
                        </a:rPr>
                        <a:t>Did presentations</a:t>
                      </a:r>
                    </a:p>
                    <a:p>
                      <a:pPr algn="l">
                        <a:lnSpc>
                          <a:spcPct val="115000"/>
                        </a:lnSpc>
                        <a:spcAft>
                          <a:spcPts val="0"/>
                        </a:spcAft>
                      </a:pPr>
                      <a:r>
                        <a:rPr lang="en-GB" sz="1600" dirty="0">
                          <a:solidFill>
                            <a:srgbClr val="000000"/>
                          </a:solidFill>
                          <a:effectLst/>
                        </a:rPr>
                        <a:t>Managed a team / Designed a game</a:t>
                      </a:r>
                      <a:endParaRPr lang="en-GB"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3387684"/>
                  </a:ext>
                </a:extLst>
              </a:tr>
            </a:tbl>
          </a:graphicData>
        </a:graphic>
      </p:graphicFrame>
    </p:spTree>
    <p:extLst>
      <p:ext uri="{BB962C8B-B14F-4D97-AF65-F5344CB8AC3E}">
        <p14:creationId xmlns:p14="http://schemas.microsoft.com/office/powerpoint/2010/main" val="15390523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Know yourself, plan yourself</a:t>
            </a:r>
          </a:p>
          <a:p>
            <a:pPr lvl="1"/>
            <a:endParaRPr lang="en-GB" dirty="0"/>
          </a:p>
        </p:txBody>
      </p:sp>
    </p:spTree>
    <p:extLst>
      <p:ext uri="{BB962C8B-B14F-4D97-AF65-F5344CB8AC3E}">
        <p14:creationId xmlns:p14="http://schemas.microsoft.com/office/powerpoint/2010/main" val="28153857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Know yourself, plan yourself</a:t>
            </a:r>
          </a:p>
          <a:p>
            <a:pPr lvl="1"/>
            <a:r>
              <a:rPr lang="en-GB" dirty="0"/>
              <a:t>Jobs, Ikigai  and personal inventories are all fine and dandy</a:t>
            </a:r>
          </a:p>
          <a:p>
            <a:pPr lvl="1"/>
            <a:endParaRPr lang="en-GB" dirty="0"/>
          </a:p>
          <a:p>
            <a:pPr lvl="1"/>
            <a:r>
              <a:rPr lang="en-GB" dirty="0"/>
              <a:t>But, it’s nice to have models  / approaches of developmental satisfaction that are more explicit in how to join the dots.</a:t>
            </a:r>
          </a:p>
        </p:txBody>
      </p:sp>
    </p:spTree>
    <p:extLst>
      <p:ext uri="{BB962C8B-B14F-4D97-AF65-F5344CB8AC3E}">
        <p14:creationId xmlns:p14="http://schemas.microsoft.com/office/powerpoint/2010/main" val="29776523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Know yourself, plan yourself</a:t>
            </a:r>
          </a:p>
          <a:p>
            <a:pPr lvl="1"/>
            <a:r>
              <a:rPr lang="en-GB" dirty="0"/>
              <a:t>Jobs, Ikigai  and personal inventories are all fine and dandy</a:t>
            </a:r>
          </a:p>
          <a:p>
            <a:pPr lvl="1"/>
            <a:endParaRPr lang="en-GB" dirty="0"/>
          </a:p>
          <a:p>
            <a:pPr lvl="1"/>
            <a:r>
              <a:rPr lang="en-GB" dirty="0"/>
              <a:t>But, it’s nice to have models  / approaches of developmental satisfaction that are more explicit in how to join the dots.</a:t>
            </a:r>
          </a:p>
          <a:p>
            <a:pPr lvl="2"/>
            <a:endParaRPr lang="en-GB" dirty="0"/>
          </a:p>
          <a:p>
            <a:pPr lvl="1"/>
            <a:r>
              <a:rPr lang="en-GB" dirty="0"/>
              <a:t>Let’s think about three questions you can ask yourself</a:t>
            </a:r>
          </a:p>
          <a:p>
            <a:pPr lvl="2"/>
            <a:r>
              <a:rPr lang="en-GB" dirty="0"/>
              <a:t>Where are you at?</a:t>
            </a:r>
          </a:p>
          <a:p>
            <a:pPr lvl="2"/>
            <a:r>
              <a:rPr lang="en-GB" dirty="0"/>
              <a:t>Where do you want to be?</a:t>
            </a:r>
          </a:p>
          <a:p>
            <a:pPr lvl="2"/>
            <a:r>
              <a:rPr lang="en-GB" dirty="0"/>
              <a:t>How are you going to get there?</a:t>
            </a:r>
          </a:p>
        </p:txBody>
      </p:sp>
    </p:spTree>
    <p:extLst>
      <p:ext uri="{BB962C8B-B14F-4D97-AF65-F5344CB8AC3E}">
        <p14:creationId xmlns:p14="http://schemas.microsoft.com/office/powerpoint/2010/main" val="25533508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Know yourself, plan yourself</a:t>
            </a:r>
          </a:p>
          <a:p>
            <a:pPr lvl="1"/>
            <a:r>
              <a:rPr lang="en-GB" dirty="0"/>
              <a:t>Let’s think about three questions you can ask yourself</a:t>
            </a:r>
          </a:p>
          <a:p>
            <a:pPr lvl="2"/>
            <a:r>
              <a:rPr lang="en-GB" dirty="0"/>
              <a:t>Where are you at?</a:t>
            </a:r>
          </a:p>
          <a:p>
            <a:pPr lvl="2"/>
            <a:r>
              <a:rPr lang="en-GB" dirty="0"/>
              <a:t>Where do you want to be?</a:t>
            </a:r>
          </a:p>
          <a:p>
            <a:pPr lvl="2"/>
            <a:r>
              <a:rPr lang="en-GB" dirty="0"/>
              <a:t>How are you going to get there?</a:t>
            </a:r>
          </a:p>
          <a:p>
            <a:pPr lvl="2"/>
            <a:endParaRPr lang="en-GB" dirty="0"/>
          </a:p>
          <a:p>
            <a:pPr lvl="1"/>
            <a:r>
              <a:rPr lang="en-GB" dirty="0"/>
              <a:t>We can use this as a developmental model of self-discovery</a:t>
            </a:r>
          </a:p>
        </p:txBody>
      </p:sp>
      <p:grpSp>
        <p:nvGrpSpPr>
          <p:cNvPr id="2" name="Group 14"/>
          <p:cNvGrpSpPr/>
          <p:nvPr/>
        </p:nvGrpSpPr>
        <p:grpSpPr>
          <a:xfrm>
            <a:off x="611560" y="4962872"/>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do you want to be?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How are you going to get there?</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408396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720080"/>
          </a:xfrm>
        </p:spPr>
        <p:txBody>
          <a:bodyPr/>
          <a:lstStyle/>
          <a:p>
            <a:r>
              <a:rPr lang="en-GB" dirty="0"/>
              <a:t>Know yourself, plan yourself</a:t>
            </a:r>
          </a:p>
        </p:txBody>
      </p:sp>
      <p:grpSp>
        <p:nvGrpSpPr>
          <p:cNvPr id="2" name="Group 14"/>
          <p:cNvGrpSpPr/>
          <p:nvPr/>
        </p:nvGrpSpPr>
        <p:grpSpPr>
          <a:xfrm>
            <a:off x="467544" y="1362472"/>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do you want to be?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How are you going to get there?</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10" name="Content Placeholder 2"/>
          <p:cNvSpPr txBox="1">
            <a:spLocks/>
          </p:cNvSpPr>
          <p:nvPr/>
        </p:nvSpPr>
        <p:spPr>
          <a:xfrm>
            <a:off x="467544" y="2420888"/>
            <a:ext cx="4536504" cy="4248472"/>
          </a:xfrm>
          <a:prstGeom prst="rect">
            <a:avLst/>
          </a:prstGeom>
          <a:ln>
            <a:solidFill>
              <a:schemeClr val="bg1"/>
            </a:solidFill>
          </a:ln>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GB" sz="2000" b="0" i="0" u="none" strike="noStrike" kern="1200" cap="none" spc="0" normalizeH="0" baseline="0" noProof="0" dirty="0">
                <a:ln>
                  <a:noFill/>
                </a:ln>
                <a:solidFill>
                  <a:schemeClr val="bg1"/>
                </a:solidFill>
                <a:effectLst/>
                <a:uLnTx/>
                <a:uFillTx/>
                <a:latin typeface="+mn-lt"/>
                <a:ea typeface="+mn-ea"/>
                <a:cs typeface="+mn-cs"/>
              </a:rPr>
              <a:t>Your own internal monologue</a:t>
            </a:r>
          </a:p>
          <a:p>
            <a:pPr marL="800100" lvl="1" indent="-342900">
              <a:spcBef>
                <a:spcPct val="20000"/>
              </a:spcBef>
              <a:buFont typeface="Arial" pitchFamily="34" charset="0"/>
              <a:buChar char="•"/>
            </a:pPr>
            <a:r>
              <a:rPr lang="en-GB" sz="2000" dirty="0">
                <a:solidFill>
                  <a:schemeClr val="bg1"/>
                </a:solidFill>
              </a:rPr>
              <a:t>What do you like / hate?</a:t>
            </a:r>
          </a:p>
          <a:p>
            <a:pPr marL="800100" lvl="1" indent="-342900">
              <a:spcBef>
                <a:spcPct val="20000"/>
              </a:spcBef>
              <a:buFont typeface="Arial" pitchFamily="34" charset="0"/>
              <a:buChar char="•"/>
            </a:pPr>
            <a:r>
              <a:rPr kumimoji="0" lang="en-GB" sz="2000" b="0" i="0" u="none" strike="noStrike" kern="1200" cap="none" spc="0" normalizeH="0" baseline="0" noProof="0" dirty="0">
                <a:ln>
                  <a:noFill/>
                </a:ln>
                <a:solidFill>
                  <a:schemeClr val="bg1"/>
                </a:solidFill>
                <a:effectLst/>
                <a:uLnTx/>
                <a:uFillTx/>
                <a:latin typeface="+mn-lt"/>
                <a:ea typeface="+mn-ea"/>
                <a:cs typeface="+mn-cs"/>
              </a:rPr>
              <a:t>What really interests you?</a:t>
            </a:r>
          </a:p>
          <a:p>
            <a:pPr marL="800100" lvl="1" indent="-342900">
              <a:spcBef>
                <a:spcPct val="20000"/>
              </a:spcBef>
              <a:buFont typeface="Arial" pitchFamily="34" charset="0"/>
              <a:buChar char="•"/>
            </a:pPr>
            <a:r>
              <a:rPr lang="en-GB" sz="2000" dirty="0">
                <a:solidFill>
                  <a:schemeClr val="bg1"/>
                </a:solidFill>
              </a:rPr>
              <a:t>What do you excel / struggle at</a:t>
            </a:r>
            <a:endParaRPr kumimoji="0" lang="en-GB" sz="2000" b="0" i="0" u="none" strike="noStrike" kern="1200" cap="none" spc="0" normalizeH="0" baseline="0" noProof="0" dirty="0">
              <a:ln>
                <a:noFill/>
              </a:ln>
              <a:solidFill>
                <a:schemeClr val="bg1"/>
              </a:solidFill>
              <a:effectLst/>
              <a:uLnTx/>
              <a:uFillTx/>
              <a:latin typeface="+mn-lt"/>
              <a:ea typeface="+mn-ea"/>
              <a:cs typeface="+mn-cs"/>
            </a:endParaRPr>
          </a:p>
          <a:p>
            <a:pPr marL="342900" indent="-342900">
              <a:spcBef>
                <a:spcPct val="20000"/>
              </a:spcBef>
              <a:buFont typeface="Arial" pitchFamily="34" charset="0"/>
              <a:buChar char="•"/>
            </a:pPr>
            <a:r>
              <a:rPr kumimoji="0" lang="en-GB" sz="2000" b="0" i="0" u="none" strike="noStrike" kern="1200" cap="none" spc="0" normalizeH="0" noProof="0" dirty="0">
                <a:ln>
                  <a:noFill/>
                </a:ln>
                <a:solidFill>
                  <a:schemeClr val="bg1"/>
                </a:solidFill>
                <a:effectLst/>
                <a:uLnTx/>
                <a:uFillTx/>
                <a:latin typeface="+mn-lt"/>
                <a:ea typeface="+mn-ea"/>
                <a:cs typeface="+mn-cs"/>
              </a:rPr>
              <a:t>Course experiences</a:t>
            </a:r>
          </a:p>
          <a:p>
            <a:pPr marL="800100" lvl="1" indent="-342900">
              <a:spcBef>
                <a:spcPct val="20000"/>
              </a:spcBef>
              <a:buFont typeface="Arial" pitchFamily="34" charset="0"/>
              <a:buChar char="•"/>
            </a:pPr>
            <a:r>
              <a:rPr lang="en-GB" sz="2000" baseline="0" dirty="0">
                <a:solidFill>
                  <a:schemeClr val="bg1"/>
                </a:solidFill>
              </a:rPr>
              <a:t>What does that</a:t>
            </a:r>
            <a:r>
              <a:rPr lang="en-GB" sz="2000" dirty="0">
                <a:solidFill>
                  <a:schemeClr val="bg1"/>
                </a:solidFill>
              </a:rPr>
              <a:t> say about what interests you?</a:t>
            </a:r>
          </a:p>
          <a:p>
            <a:pPr marL="800100" lvl="1" indent="-342900">
              <a:spcBef>
                <a:spcPct val="20000"/>
              </a:spcBef>
              <a:buFont typeface="Arial" pitchFamily="34" charset="0"/>
              <a:buChar char="•"/>
            </a:pPr>
            <a:r>
              <a:rPr kumimoji="0" lang="en-GB" sz="2000" b="0" i="0" u="none" strike="noStrike" kern="1200" cap="none" spc="0" normalizeH="0" baseline="0" noProof="0" dirty="0">
                <a:ln>
                  <a:noFill/>
                </a:ln>
                <a:solidFill>
                  <a:schemeClr val="bg1"/>
                </a:solidFill>
                <a:effectLst/>
                <a:uLnTx/>
                <a:uFillTx/>
                <a:latin typeface="+mn-lt"/>
                <a:ea typeface="+mn-ea"/>
                <a:cs typeface="+mn-cs"/>
              </a:rPr>
              <a:t>What</a:t>
            </a:r>
            <a:r>
              <a:rPr kumimoji="0" lang="en-GB" sz="2000" b="0" i="0" u="none" strike="noStrike" kern="1200" cap="none" spc="0" normalizeH="0" noProof="0" dirty="0">
                <a:ln>
                  <a:noFill/>
                </a:ln>
                <a:solidFill>
                  <a:schemeClr val="bg1"/>
                </a:solidFill>
                <a:effectLst/>
                <a:uLnTx/>
                <a:uFillTx/>
                <a:latin typeface="+mn-lt"/>
                <a:ea typeface="+mn-ea"/>
                <a:cs typeface="+mn-cs"/>
              </a:rPr>
              <a:t> do your colleagues / staff think you excel at?</a:t>
            </a:r>
          </a:p>
          <a:p>
            <a:pPr marL="342900" indent="-342900">
              <a:spcBef>
                <a:spcPct val="20000"/>
              </a:spcBef>
              <a:buFont typeface="Arial" pitchFamily="34" charset="0"/>
              <a:buChar char="•"/>
            </a:pPr>
            <a:r>
              <a:rPr lang="en-GB" sz="2000" baseline="0" dirty="0">
                <a:solidFill>
                  <a:schemeClr val="bg1"/>
                </a:solidFill>
              </a:rPr>
              <a:t>Your personality</a:t>
            </a:r>
          </a:p>
          <a:p>
            <a:pPr marL="800100" lvl="1" indent="-342900">
              <a:spcBef>
                <a:spcPct val="20000"/>
              </a:spcBef>
              <a:buFont typeface="Arial" pitchFamily="34" charset="0"/>
              <a:buChar char="•"/>
            </a:pPr>
            <a:r>
              <a:rPr lang="en-GB" sz="2000" dirty="0">
                <a:solidFill>
                  <a:schemeClr val="bg1"/>
                </a:solidFill>
              </a:rPr>
              <a:t>Inventories</a:t>
            </a:r>
            <a:endParaRPr lang="en-GB" sz="2000" baseline="0" dirty="0">
              <a:solidFill>
                <a:schemeClr val="bg1"/>
              </a:solidFill>
            </a:endParaRPr>
          </a:p>
        </p:txBody>
      </p:sp>
    </p:spTree>
    <p:extLst>
      <p:ext uri="{BB962C8B-B14F-4D97-AF65-F5344CB8AC3E}">
        <p14:creationId xmlns:p14="http://schemas.microsoft.com/office/powerpoint/2010/main" val="1939739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720080"/>
          </a:xfrm>
        </p:spPr>
        <p:txBody>
          <a:bodyPr/>
          <a:lstStyle/>
          <a:p>
            <a:r>
              <a:rPr lang="en-GB" dirty="0"/>
              <a:t>Know yourself, plan yourself</a:t>
            </a:r>
          </a:p>
        </p:txBody>
      </p:sp>
      <p:grpSp>
        <p:nvGrpSpPr>
          <p:cNvPr id="2" name="Group 14"/>
          <p:cNvGrpSpPr/>
          <p:nvPr/>
        </p:nvGrpSpPr>
        <p:grpSpPr>
          <a:xfrm>
            <a:off x="467544" y="1362472"/>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do you want to be?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How are you going to get there?</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10" name="Content Placeholder 2"/>
          <p:cNvSpPr txBox="1">
            <a:spLocks/>
          </p:cNvSpPr>
          <p:nvPr/>
        </p:nvSpPr>
        <p:spPr>
          <a:xfrm>
            <a:off x="2195736" y="2420888"/>
            <a:ext cx="4536504" cy="2448272"/>
          </a:xfrm>
          <a:prstGeom prst="rect">
            <a:avLst/>
          </a:prstGeom>
          <a:ln>
            <a:solidFill>
              <a:schemeClr val="bg1"/>
            </a:solidFill>
          </a:ln>
        </p:spPr>
        <p:txBody>
          <a:bodyPr vert="horz" lIns="91440" tIns="45720" rIns="91440" bIns="45720" rtlCol="0">
            <a:normAutofit fontScale="92500" lnSpcReduction="1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GB" sz="2000" b="0" i="0" u="none" strike="noStrike" kern="1200" cap="none" spc="0" normalizeH="0" baseline="0" noProof="0" dirty="0">
                <a:ln>
                  <a:noFill/>
                </a:ln>
                <a:solidFill>
                  <a:schemeClr val="bg1"/>
                </a:solidFill>
                <a:effectLst/>
                <a:uLnTx/>
                <a:uFillTx/>
                <a:latin typeface="+mn-lt"/>
                <a:ea typeface="+mn-ea"/>
                <a:cs typeface="+mn-cs"/>
              </a:rPr>
              <a:t>What do</a:t>
            </a:r>
            <a:r>
              <a:rPr kumimoji="0" lang="en-GB" sz="2000" b="0" i="0" u="none" strike="noStrike" kern="1200" cap="none" spc="0" normalizeH="0" noProof="0" dirty="0">
                <a:ln>
                  <a:noFill/>
                </a:ln>
                <a:solidFill>
                  <a:schemeClr val="bg1"/>
                </a:solidFill>
                <a:effectLst/>
                <a:uLnTx/>
                <a:uFillTx/>
                <a:latin typeface="+mn-lt"/>
                <a:ea typeface="+mn-ea"/>
                <a:cs typeface="+mn-cs"/>
              </a:rPr>
              <a:t> you enjoy, what would you like to do more of?</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GB" sz="2000" dirty="0">
                <a:solidFill>
                  <a:schemeClr val="bg1"/>
                </a:solidFill>
              </a:rPr>
              <a:t>What do you excel at, do you want to do  more of it?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GB" sz="2000" b="0" i="0" u="none" strike="noStrike" kern="1200" cap="none" spc="0" normalizeH="0" noProof="0" dirty="0">
                <a:ln>
                  <a:noFill/>
                </a:ln>
                <a:solidFill>
                  <a:schemeClr val="bg1"/>
                </a:solidFill>
                <a:effectLst/>
                <a:uLnTx/>
                <a:uFillTx/>
                <a:latin typeface="+mn-lt"/>
                <a:ea typeface="+mn-ea"/>
                <a:cs typeface="+mn-cs"/>
              </a:rPr>
              <a:t>What do you find a struggle, do you want to get better at it?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GB" sz="2000" dirty="0">
                <a:solidFill>
                  <a:schemeClr val="bg1"/>
                </a:solidFill>
              </a:rPr>
              <a:t>What haven’t you done yet that you’d like to do?</a:t>
            </a:r>
            <a:endParaRPr kumimoji="0" lang="en-GB" sz="2000" b="0" i="0" u="none" strike="noStrike" kern="1200" cap="none" spc="0" normalizeH="0" noProof="0" dirty="0">
              <a:ln>
                <a:noFill/>
              </a:ln>
              <a:solidFill>
                <a:schemeClr val="bg1"/>
              </a:solidFill>
              <a:effectLst/>
              <a:uLnTx/>
              <a:uFillTx/>
              <a:latin typeface="+mn-lt"/>
              <a:ea typeface="+mn-ea"/>
              <a:cs typeface="+mn-cs"/>
            </a:endParaRPr>
          </a:p>
        </p:txBody>
      </p:sp>
    </p:spTree>
    <p:extLst>
      <p:ext uri="{BB962C8B-B14F-4D97-AF65-F5344CB8AC3E}">
        <p14:creationId xmlns:p14="http://schemas.microsoft.com/office/powerpoint/2010/main" val="2793413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What can old people teach us about anything?</a:t>
            </a:r>
          </a:p>
          <a:p>
            <a:pPr lvl="1"/>
            <a:endParaRPr lang="en-GB" dirty="0"/>
          </a:p>
        </p:txBody>
      </p:sp>
    </p:spTree>
    <p:extLst>
      <p:ext uri="{BB962C8B-B14F-4D97-AF65-F5344CB8AC3E}">
        <p14:creationId xmlns:p14="http://schemas.microsoft.com/office/powerpoint/2010/main" val="38735886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720080"/>
          </a:xfrm>
        </p:spPr>
        <p:txBody>
          <a:bodyPr/>
          <a:lstStyle/>
          <a:p>
            <a:r>
              <a:rPr lang="en-GB" dirty="0"/>
              <a:t>Know yourself, plan yourself</a:t>
            </a:r>
          </a:p>
        </p:txBody>
      </p:sp>
      <p:grpSp>
        <p:nvGrpSpPr>
          <p:cNvPr id="2" name="Group 14"/>
          <p:cNvGrpSpPr/>
          <p:nvPr/>
        </p:nvGrpSpPr>
        <p:grpSpPr>
          <a:xfrm>
            <a:off x="467544" y="1362472"/>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do you want to be?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How are you going to get there?</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10" name="Content Placeholder 2"/>
          <p:cNvSpPr txBox="1">
            <a:spLocks/>
          </p:cNvSpPr>
          <p:nvPr/>
        </p:nvSpPr>
        <p:spPr>
          <a:xfrm>
            <a:off x="3923928" y="2420888"/>
            <a:ext cx="4536504" cy="1872208"/>
          </a:xfrm>
          <a:prstGeom prst="rect">
            <a:avLst/>
          </a:prstGeom>
          <a:ln>
            <a:solidFill>
              <a:schemeClr val="bg1"/>
            </a:solidFill>
          </a:ln>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GB" sz="2000" b="0" i="0" u="none" strike="noStrike" kern="1200" cap="none" spc="0" normalizeH="0" baseline="0" noProof="0" dirty="0">
                <a:ln>
                  <a:noFill/>
                </a:ln>
                <a:solidFill>
                  <a:schemeClr val="bg1"/>
                </a:solidFill>
                <a:effectLst/>
                <a:uLnTx/>
                <a:uFillTx/>
                <a:latin typeface="+mn-lt"/>
                <a:ea typeface="+mn-ea"/>
                <a:cs typeface="+mn-cs"/>
              </a:rPr>
              <a:t>What can you do to develop your existing skills?</a:t>
            </a:r>
          </a:p>
          <a:p>
            <a:pPr marL="342900" indent="-342900">
              <a:spcBef>
                <a:spcPct val="20000"/>
              </a:spcBef>
              <a:buFont typeface="Arial" pitchFamily="34" charset="0"/>
              <a:buChar char="•"/>
            </a:pPr>
            <a:r>
              <a:rPr lang="en-GB" sz="2000" dirty="0">
                <a:solidFill>
                  <a:schemeClr val="bg1"/>
                </a:solidFill>
              </a:rPr>
              <a:t>What can you do to create new skills?</a:t>
            </a:r>
          </a:p>
          <a:p>
            <a:pPr marL="342900" indent="-342900">
              <a:spcBef>
                <a:spcPct val="20000"/>
              </a:spcBef>
              <a:buFont typeface="Arial" pitchFamily="34" charset="0"/>
              <a:buChar char="•"/>
            </a:pPr>
            <a:r>
              <a:rPr lang="en-GB" sz="2000" dirty="0">
                <a:solidFill>
                  <a:schemeClr val="bg1"/>
                </a:solidFill>
              </a:rPr>
              <a:t>What opportunities are available to showcase skills?</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GB" sz="2000" b="0" i="0" u="none" strike="noStrike" kern="1200" cap="none" spc="0" normalizeH="0" baseline="0" noProof="0" dirty="0">
              <a:ln>
                <a:noFill/>
              </a:ln>
              <a:solidFill>
                <a:schemeClr val="bg1"/>
              </a:solidFill>
              <a:effectLst/>
              <a:uLnTx/>
              <a:uFillTx/>
              <a:latin typeface="+mn-lt"/>
              <a:ea typeface="+mn-ea"/>
              <a:cs typeface="+mn-cs"/>
            </a:endParaRPr>
          </a:p>
        </p:txBody>
      </p:sp>
    </p:spTree>
    <p:extLst>
      <p:ext uri="{BB962C8B-B14F-4D97-AF65-F5344CB8AC3E}">
        <p14:creationId xmlns:p14="http://schemas.microsoft.com/office/powerpoint/2010/main" val="42429493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832648"/>
          </a:xfrm>
        </p:spPr>
        <p:txBody>
          <a:bodyPr>
            <a:normAutofit/>
          </a:bodyPr>
          <a:lstStyle/>
          <a:p>
            <a:r>
              <a:rPr lang="en-GB" dirty="0"/>
              <a:t>Know yourself, plan yourself</a:t>
            </a:r>
          </a:p>
          <a:p>
            <a:pPr lvl="1"/>
            <a:r>
              <a:rPr lang="en-GB" dirty="0"/>
              <a:t>We can make this model a bit more interesting</a:t>
            </a:r>
          </a:p>
          <a:p>
            <a:pPr lvl="1"/>
            <a:endParaRPr lang="en-GB" dirty="0"/>
          </a:p>
          <a:p>
            <a:pPr lvl="1"/>
            <a:endParaRPr lang="en-GB" dirty="0"/>
          </a:p>
          <a:p>
            <a:pPr lvl="1"/>
            <a:endParaRPr lang="en-GB" dirty="0"/>
          </a:p>
          <a:p>
            <a:pPr lvl="2"/>
            <a:r>
              <a:rPr lang="en-GB" dirty="0"/>
              <a:t>Effectively, </a:t>
            </a:r>
          </a:p>
          <a:p>
            <a:pPr lvl="3"/>
            <a:r>
              <a:rPr lang="en-GB" dirty="0"/>
              <a:t>This is ‘what do I want to do’ and ‘what skills do I need to develop’ to do it </a:t>
            </a:r>
          </a:p>
        </p:txBody>
      </p:sp>
      <p:grpSp>
        <p:nvGrpSpPr>
          <p:cNvPr id="2" name="Group 14"/>
          <p:cNvGrpSpPr/>
          <p:nvPr/>
        </p:nvGrpSpPr>
        <p:grpSpPr>
          <a:xfrm>
            <a:off x="575556" y="2060848"/>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do you want to be?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How are you going to get there?</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06040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5832648"/>
          </a:xfrm>
        </p:spPr>
        <p:txBody>
          <a:bodyPr>
            <a:normAutofit/>
          </a:bodyPr>
          <a:lstStyle/>
          <a:p>
            <a:r>
              <a:rPr lang="en-GB" dirty="0"/>
              <a:t>Know yourself, plan yourself</a:t>
            </a:r>
          </a:p>
          <a:p>
            <a:pPr lvl="1"/>
            <a:r>
              <a:rPr lang="en-GB" dirty="0"/>
              <a:t>We can make this model a bit more interesting</a:t>
            </a:r>
          </a:p>
          <a:p>
            <a:pPr lvl="1"/>
            <a:endParaRPr lang="en-GB" dirty="0"/>
          </a:p>
          <a:p>
            <a:pPr lvl="1"/>
            <a:endParaRPr lang="en-GB" dirty="0"/>
          </a:p>
          <a:p>
            <a:pPr lvl="1"/>
            <a:endParaRPr lang="en-GB" dirty="0"/>
          </a:p>
          <a:p>
            <a:pPr lvl="2"/>
            <a:r>
              <a:rPr lang="en-GB" dirty="0"/>
              <a:t>Alternatively, </a:t>
            </a:r>
          </a:p>
          <a:p>
            <a:pPr lvl="3"/>
            <a:r>
              <a:rPr lang="en-GB" dirty="0"/>
              <a:t>This is ‘what do I enjoy doing’ and ‘what doors does it open’</a:t>
            </a:r>
          </a:p>
          <a:p>
            <a:pPr lvl="3"/>
            <a:endParaRPr lang="en-GB" dirty="0"/>
          </a:p>
          <a:p>
            <a:pPr lvl="3"/>
            <a:r>
              <a:rPr lang="en-GB" dirty="0"/>
              <a:t>This is particularly useful when you want to think outside of your current ‘box’</a:t>
            </a:r>
          </a:p>
          <a:p>
            <a:pPr lvl="4"/>
            <a:r>
              <a:rPr lang="en-GB" dirty="0"/>
              <a:t>I don’t want to be a games programmer, games designer, work in games etc </a:t>
            </a:r>
          </a:p>
        </p:txBody>
      </p:sp>
      <p:grpSp>
        <p:nvGrpSpPr>
          <p:cNvPr id="2" name="Group 14"/>
          <p:cNvGrpSpPr/>
          <p:nvPr/>
        </p:nvGrpSpPr>
        <p:grpSpPr>
          <a:xfrm>
            <a:off x="575556" y="2060848"/>
            <a:ext cx="7992888" cy="914400"/>
            <a:chOff x="467544" y="4818856"/>
            <a:chExt cx="7992888" cy="914400"/>
          </a:xfrm>
        </p:grpSpPr>
        <p:sp>
          <p:nvSpPr>
            <p:cNvPr id="4" name="Rectangle 3"/>
            <p:cNvSpPr/>
            <p:nvPr/>
          </p:nvSpPr>
          <p:spPr>
            <a:xfrm>
              <a:off x="46754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Where are you at?</a:t>
              </a:r>
            </a:p>
          </p:txBody>
        </p:sp>
        <p:sp>
          <p:nvSpPr>
            <p:cNvPr id="5" name="Rectangle 4"/>
            <p:cNvSpPr/>
            <p:nvPr/>
          </p:nvSpPr>
          <p:spPr>
            <a:xfrm>
              <a:off x="3347864"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What skills do I have?</a:t>
              </a:r>
            </a:p>
          </p:txBody>
        </p:sp>
        <p:sp>
          <p:nvSpPr>
            <p:cNvPr id="6" name="Rectangle 5"/>
            <p:cNvSpPr/>
            <p:nvPr/>
          </p:nvSpPr>
          <p:spPr>
            <a:xfrm>
              <a:off x="6300192" y="4818856"/>
              <a:ext cx="2160240"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What routes and careers does this open?</a:t>
              </a:r>
            </a:p>
          </p:txBody>
        </p:sp>
        <p:cxnSp>
          <p:nvCxnSpPr>
            <p:cNvPr id="9" name="Straight Arrow Connector 8"/>
            <p:cNvCxnSpPr>
              <a:stCxn id="4" idx="3"/>
              <a:endCxn id="5" idx="1"/>
            </p:cNvCxnSpPr>
            <p:nvPr/>
          </p:nvCxnSpPr>
          <p:spPr>
            <a:xfrm>
              <a:off x="2627784" y="5276056"/>
              <a:ext cx="720080"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a:stCxn id="5" idx="3"/>
              <a:endCxn id="6" idx="1"/>
            </p:cNvCxnSpPr>
            <p:nvPr/>
          </p:nvCxnSpPr>
          <p:spPr>
            <a:xfrm>
              <a:off x="5508104" y="5276056"/>
              <a:ext cx="792088" cy="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64669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dirty="0"/>
              <a:t>Reflect</a:t>
            </a:r>
            <a:r>
              <a:rPr lang="en-GB" b="1" dirty="0"/>
              <a:t> </a:t>
            </a:r>
            <a:r>
              <a:rPr lang="en-GB" dirty="0"/>
              <a:t>on what you enjoy, what you are good at, what you feel you should do and where you may fit in society</a:t>
            </a:r>
          </a:p>
          <a:p>
            <a:pPr lvl="2"/>
            <a:r>
              <a:rPr lang="en-GB" dirty="0"/>
              <a:t>Use Jobs talk &amp; Ikigai to think about what motivates you</a:t>
            </a:r>
          </a:p>
          <a:p>
            <a:pPr lvl="2"/>
            <a:r>
              <a:rPr lang="en-GB" dirty="0"/>
              <a:t>Use the 3-stage model from ‘Know yourself, plan yourself’ to explore</a:t>
            </a:r>
          </a:p>
          <a:p>
            <a:pPr lvl="2"/>
            <a:endParaRPr lang="en-GB" dirty="0"/>
          </a:p>
          <a:p>
            <a:pPr lvl="1"/>
            <a:endParaRPr lang="en-GB" dirty="0"/>
          </a:p>
          <a:p>
            <a:pPr lvl="1"/>
            <a:endParaRPr lang="en-GB" dirty="0"/>
          </a:p>
        </p:txBody>
      </p:sp>
    </p:spTree>
    <p:extLst>
      <p:ext uri="{BB962C8B-B14F-4D97-AF65-F5344CB8AC3E}">
        <p14:creationId xmlns:p14="http://schemas.microsoft.com/office/powerpoint/2010/main" val="28281474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dirty="0"/>
              <a:t>Undertake</a:t>
            </a:r>
            <a:r>
              <a:rPr lang="en-GB" b="1" dirty="0"/>
              <a:t> </a:t>
            </a:r>
            <a:r>
              <a:rPr lang="en-GB" dirty="0"/>
              <a:t>appropriate psychological profiling questionnaires to better understand your needs and drives</a:t>
            </a:r>
          </a:p>
          <a:p>
            <a:pPr lvl="2"/>
            <a:r>
              <a:rPr lang="en-GB" dirty="0"/>
              <a:t>You have MBTI and Belbin (123Test) to experiment with.</a:t>
            </a:r>
          </a:p>
          <a:p>
            <a:pPr lvl="2"/>
            <a:r>
              <a:rPr lang="en-GB" dirty="0"/>
              <a:t>I look forward to hearing your results.</a:t>
            </a:r>
          </a:p>
          <a:p>
            <a:pPr lvl="2"/>
            <a:r>
              <a:rPr lang="en-GB" dirty="0"/>
              <a:t>Remember, Belbin may give you some interesting insights for your group projects</a:t>
            </a:r>
          </a:p>
          <a:p>
            <a:pPr lvl="1"/>
            <a:endParaRPr lang="en-GB" dirty="0"/>
          </a:p>
          <a:p>
            <a:pPr lvl="1"/>
            <a:endParaRPr lang="en-GB" dirty="0"/>
          </a:p>
        </p:txBody>
      </p:sp>
    </p:spTree>
    <p:extLst>
      <p:ext uri="{BB962C8B-B14F-4D97-AF65-F5344CB8AC3E}">
        <p14:creationId xmlns:p14="http://schemas.microsoft.com/office/powerpoint/2010/main" val="3050500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dirty="0"/>
              <a:t>Research</a:t>
            </a:r>
            <a:r>
              <a:rPr lang="en-GB" b="1" dirty="0"/>
              <a:t> </a:t>
            </a:r>
            <a:r>
              <a:rPr lang="en-GB" dirty="0"/>
              <a:t>the job market for roles that interest you and look for gaps between your current skillset and what is required for professional roles</a:t>
            </a:r>
          </a:p>
          <a:p>
            <a:pPr lvl="2"/>
            <a:r>
              <a:rPr lang="en-GB" dirty="0"/>
              <a:t>You have a list of recruitment services &amp; types of roles that may interest you</a:t>
            </a:r>
          </a:p>
          <a:p>
            <a:pPr lvl="2"/>
            <a:endParaRPr lang="en-GB" dirty="0"/>
          </a:p>
          <a:p>
            <a:pPr lvl="1"/>
            <a:endParaRPr lang="en-GB" dirty="0"/>
          </a:p>
          <a:p>
            <a:pPr lvl="1"/>
            <a:endParaRPr lang="en-GB" dirty="0"/>
          </a:p>
        </p:txBody>
      </p:sp>
    </p:spTree>
    <p:extLst>
      <p:ext uri="{BB962C8B-B14F-4D97-AF65-F5344CB8AC3E}">
        <p14:creationId xmlns:p14="http://schemas.microsoft.com/office/powerpoint/2010/main" val="40221172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Wrap-up</a:t>
            </a:r>
          </a:p>
          <a:p>
            <a:pPr lvl="1"/>
            <a:r>
              <a:rPr lang="en-GB" dirty="0"/>
              <a:t>Research</a:t>
            </a:r>
            <a:r>
              <a:rPr lang="en-GB" b="1" dirty="0"/>
              <a:t> </a:t>
            </a:r>
            <a:r>
              <a:rPr lang="en-GB" dirty="0"/>
              <a:t>suitable academic directions to take as a postgraduate</a:t>
            </a:r>
          </a:p>
          <a:p>
            <a:pPr lvl="2"/>
            <a:r>
              <a:rPr lang="en-GB" dirty="0"/>
              <a:t>Look at this as a route to career change or specialisation</a:t>
            </a:r>
          </a:p>
          <a:p>
            <a:pPr lvl="1"/>
            <a:endParaRPr lang="en-GB" dirty="0"/>
          </a:p>
          <a:p>
            <a:pPr lvl="1"/>
            <a:endParaRPr lang="en-GB" dirty="0"/>
          </a:p>
        </p:txBody>
      </p:sp>
    </p:spTree>
    <p:extLst>
      <p:ext uri="{BB962C8B-B14F-4D97-AF65-F5344CB8AC3E}">
        <p14:creationId xmlns:p14="http://schemas.microsoft.com/office/powerpoint/2010/main" val="8450210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Questions</a:t>
            </a:r>
          </a:p>
          <a:p>
            <a:pPr lvl="1"/>
            <a:endParaRPr lang="en-GB" dirty="0"/>
          </a:p>
        </p:txBody>
      </p:sp>
    </p:spTree>
    <p:extLst>
      <p:ext uri="{BB962C8B-B14F-4D97-AF65-F5344CB8AC3E}">
        <p14:creationId xmlns:p14="http://schemas.microsoft.com/office/powerpoint/2010/main" val="96893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Given in 2005</a:t>
            </a:r>
          </a:p>
          <a:p>
            <a:pPr lvl="2"/>
            <a:r>
              <a:rPr lang="en-GB" dirty="0"/>
              <a:t>Probably the zenith of Jobs’ Apple adventure</a:t>
            </a:r>
          </a:p>
          <a:p>
            <a:pPr lvl="3"/>
            <a:r>
              <a:rPr lang="en-GB" dirty="0"/>
              <a:t>In 1997, Jobs returned to a failing Apple</a:t>
            </a:r>
          </a:p>
          <a:p>
            <a:pPr lvl="4"/>
            <a:r>
              <a:rPr lang="en-GB" dirty="0"/>
              <a:t>Re-focused company towards iMac and OSX to stabilise company finances</a:t>
            </a:r>
          </a:p>
          <a:p>
            <a:pPr lvl="3"/>
            <a:r>
              <a:rPr lang="en-GB" dirty="0"/>
              <a:t>In 2001 Launched iPod &amp; iTunes store, moved to Intel processors</a:t>
            </a:r>
          </a:p>
          <a:p>
            <a:pPr lvl="3"/>
            <a:endParaRPr lang="en-GB" dirty="0"/>
          </a:p>
          <a:p>
            <a:pPr lvl="3"/>
            <a:r>
              <a:rPr lang="en-GB" dirty="0"/>
              <a:t>2005 Apple had iPhone and iPad devices in R&amp;D ready to launch in 2007 &amp; 2010</a:t>
            </a:r>
          </a:p>
          <a:p>
            <a:pPr lvl="3"/>
            <a:endParaRPr lang="en-GB" dirty="0"/>
          </a:p>
          <a:p>
            <a:pPr lvl="3"/>
            <a:r>
              <a:rPr lang="en-GB" dirty="0"/>
              <a:t>Died in 2011 (56)</a:t>
            </a:r>
          </a:p>
          <a:p>
            <a:pPr lvl="4"/>
            <a:endParaRPr lang="en-GB" dirty="0"/>
          </a:p>
          <a:p>
            <a:pPr lvl="1"/>
            <a:endParaRPr lang="en-GB" dirty="0"/>
          </a:p>
        </p:txBody>
      </p:sp>
    </p:spTree>
    <p:extLst>
      <p:ext uri="{BB962C8B-B14F-4D97-AF65-F5344CB8AC3E}">
        <p14:creationId xmlns:p14="http://schemas.microsoft.com/office/powerpoint/2010/main" val="2373235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endParaRPr lang="en-GB" dirty="0"/>
          </a:p>
        </p:txBody>
      </p:sp>
      <p:pic>
        <p:nvPicPr>
          <p:cNvPr id="1026" name="Picture 2"/>
          <p:cNvPicPr>
            <a:picLocks noChangeAspect="1" noChangeArrowheads="1"/>
          </p:cNvPicPr>
          <p:nvPr/>
        </p:nvPicPr>
        <p:blipFill>
          <a:blip r:embed="rId2" cstate="print"/>
          <a:srcRect/>
          <a:stretch>
            <a:fillRect/>
          </a:stretch>
        </p:blipFill>
        <p:spPr bwMode="auto">
          <a:xfrm>
            <a:off x="1151620" y="1188352"/>
            <a:ext cx="6840760" cy="5120968"/>
          </a:xfrm>
          <a:prstGeom prst="rect">
            <a:avLst/>
          </a:prstGeom>
          <a:noFill/>
          <a:ln w="9525">
            <a:noFill/>
            <a:miter lim="800000"/>
            <a:headEnd/>
            <a:tailEnd/>
          </a:ln>
          <a:effectLst/>
        </p:spPr>
      </p:pic>
      <p:sp>
        <p:nvSpPr>
          <p:cNvPr id="2" name="Rectangle 1">
            <a:extLst>
              <a:ext uri="{FF2B5EF4-FFF2-40B4-BE49-F238E27FC236}">
                <a16:creationId xmlns:a16="http://schemas.microsoft.com/office/drawing/2014/main" id="{62055AE3-FC51-D048-BCEF-51E59748FB74}"/>
              </a:ext>
            </a:extLst>
          </p:cNvPr>
          <p:cNvSpPr/>
          <p:nvPr/>
        </p:nvSpPr>
        <p:spPr>
          <a:xfrm>
            <a:off x="1736812" y="6331186"/>
            <a:ext cx="5670376" cy="369332"/>
          </a:xfrm>
          <a:prstGeom prst="rect">
            <a:avLst/>
          </a:prstGeom>
        </p:spPr>
        <p:txBody>
          <a:bodyPr wrap="square">
            <a:spAutoFit/>
          </a:bodyPr>
          <a:lstStyle/>
          <a:p>
            <a:pPr algn="ctr"/>
            <a:r>
              <a:rPr lang="en-GB" dirty="0">
                <a:hlinkClick r:id="rId3"/>
              </a:rPr>
              <a:t>https://www.youtube.com/watch?v=UF8uR6Z6KLc</a:t>
            </a:r>
            <a:endParaRPr lang="en-GB" dirty="0"/>
          </a:p>
        </p:txBody>
      </p:sp>
    </p:spTree>
    <p:extLst>
      <p:ext uri="{BB962C8B-B14F-4D97-AF65-F5344CB8AC3E}">
        <p14:creationId xmlns:p14="http://schemas.microsoft.com/office/powerpoint/2010/main" val="3439105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The takeaways:</a:t>
            </a:r>
          </a:p>
          <a:p>
            <a:pPr lvl="2"/>
            <a:r>
              <a:rPr lang="en-GB" dirty="0"/>
              <a:t>1. Connect the dots</a:t>
            </a:r>
          </a:p>
          <a:p>
            <a:pPr lvl="2"/>
            <a:r>
              <a:rPr lang="en-GB" dirty="0"/>
              <a:t>2. Love &amp; Loss</a:t>
            </a:r>
          </a:p>
          <a:p>
            <a:pPr lvl="2"/>
            <a:r>
              <a:rPr lang="en-GB" dirty="0"/>
              <a:t>3. Death</a:t>
            </a:r>
          </a:p>
          <a:p>
            <a:pPr lvl="1"/>
            <a:endParaRPr lang="en-GB" dirty="0"/>
          </a:p>
        </p:txBody>
      </p:sp>
    </p:spTree>
    <p:extLst>
      <p:ext uri="{BB962C8B-B14F-4D97-AF65-F5344CB8AC3E}">
        <p14:creationId xmlns:p14="http://schemas.microsoft.com/office/powerpoint/2010/main" val="205410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309320"/>
          </a:xfrm>
        </p:spPr>
        <p:txBody>
          <a:bodyPr/>
          <a:lstStyle/>
          <a:p>
            <a:r>
              <a:rPr lang="en-GB" dirty="0"/>
              <a:t>Steve Jobs, Stanford Commencement Speech</a:t>
            </a:r>
          </a:p>
          <a:p>
            <a:pPr lvl="1"/>
            <a:r>
              <a:rPr lang="en-GB" dirty="0"/>
              <a:t>The takeaways:</a:t>
            </a:r>
          </a:p>
          <a:p>
            <a:pPr lvl="2"/>
            <a:r>
              <a:rPr lang="en-GB" dirty="0"/>
              <a:t>1. Connect the dots</a:t>
            </a:r>
          </a:p>
          <a:p>
            <a:pPr lvl="3"/>
            <a:r>
              <a:rPr lang="en-GB" dirty="0"/>
              <a:t>Do things you enjoy</a:t>
            </a:r>
          </a:p>
          <a:p>
            <a:pPr lvl="3"/>
            <a:r>
              <a:rPr lang="en-GB" dirty="0"/>
              <a:t>Trust in yourself</a:t>
            </a:r>
          </a:p>
          <a:p>
            <a:pPr lvl="3"/>
            <a:r>
              <a:rPr lang="en-GB" dirty="0"/>
              <a:t>Looking back, things will make sense</a:t>
            </a:r>
          </a:p>
          <a:p>
            <a:pPr lvl="3"/>
            <a:r>
              <a:rPr lang="en-GB" dirty="0"/>
              <a:t>(It’s not about dropping out of your degree, unless it makes sense)</a:t>
            </a:r>
          </a:p>
          <a:p>
            <a:pPr lvl="2"/>
            <a:r>
              <a:rPr lang="en-GB" dirty="0"/>
              <a:t>2. Love &amp; Loss</a:t>
            </a:r>
          </a:p>
          <a:p>
            <a:pPr lvl="2"/>
            <a:r>
              <a:rPr lang="en-GB" dirty="0"/>
              <a:t>3. Death</a:t>
            </a:r>
          </a:p>
          <a:p>
            <a:pPr lvl="1"/>
            <a:endParaRPr lang="en-GB" dirty="0"/>
          </a:p>
        </p:txBody>
      </p:sp>
    </p:spTree>
    <p:extLst>
      <p:ext uri="{BB962C8B-B14F-4D97-AF65-F5344CB8AC3E}">
        <p14:creationId xmlns:p14="http://schemas.microsoft.com/office/powerpoint/2010/main" val="2795664100"/>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12732</TotalTime>
  <Words>2634</Words>
  <Application>Microsoft Macintosh PowerPoint</Application>
  <PresentationFormat>On-screen Show (4:3)</PresentationFormat>
  <Paragraphs>558</Paragraphs>
  <Slides>57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57</vt:i4>
      </vt:variant>
    </vt:vector>
  </HeadingPairs>
  <TitlesOfParts>
    <vt:vector size="64" baseType="lpstr">
      <vt:lpstr>Arial</vt:lpstr>
      <vt:lpstr>Calibri</vt:lpstr>
      <vt:lpstr>Consolas</vt:lpstr>
      <vt:lpstr>Segoe UI Emoji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Gazcorp Ltd.</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MSc Computer Games and Entertainment: Advanced Programming</dc:title>
  <dc:creator>Gareth</dc:creator>
  <cp:lastModifiedBy>Lewis, Gareth</cp:lastModifiedBy>
  <cp:revision>741</cp:revision>
  <cp:lastPrinted>2019-09-27T12:33:46Z</cp:lastPrinted>
  <dcterms:created xsi:type="dcterms:W3CDTF">2008-11-22T10:38:31Z</dcterms:created>
  <dcterms:modified xsi:type="dcterms:W3CDTF">2019-09-28T21:00:59Z</dcterms:modified>
</cp:coreProperties>
</file>

<file path=docProps/thumbnail.jpeg>
</file>